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0" r:id="rId2"/>
    <p:sldMasterId id="2147483708" r:id="rId3"/>
    <p:sldMasterId id="2147483696" r:id="rId4"/>
    <p:sldMasterId id="2147483684" r:id="rId5"/>
    <p:sldMasterId id="2147483672" r:id="rId6"/>
    <p:sldMasterId id="2147483660" r:id="rId7"/>
    <p:sldMasterId id="2147483732" r:id="rId8"/>
    <p:sldMasterId id="2147483744" r:id="rId9"/>
    <p:sldMasterId id="2147483780" r:id="rId10"/>
    <p:sldMasterId id="2147483816" r:id="rId11"/>
  </p:sldMasterIdLst>
  <p:notesMasterIdLst>
    <p:notesMasterId r:id="rId32"/>
  </p:notesMasterIdLst>
  <p:sldIdLst>
    <p:sldId id="262" r:id="rId12"/>
    <p:sldId id="342" r:id="rId13"/>
    <p:sldId id="332" r:id="rId14"/>
    <p:sldId id="341" r:id="rId15"/>
    <p:sldId id="334" r:id="rId16"/>
    <p:sldId id="336" r:id="rId17"/>
    <p:sldId id="308" r:id="rId18"/>
    <p:sldId id="272" r:id="rId19"/>
    <p:sldId id="335" r:id="rId20"/>
    <p:sldId id="294" r:id="rId21"/>
    <p:sldId id="338" r:id="rId22"/>
    <p:sldId id="327" r:id="rId23"/>
    <p:sldId id="343" r:id="rId24"/>
    <p:sldId id="278" r:id="rId25"/>
    <p:sldId id="346" r:id="rId26"/>
    <p:sldId id="340" r:id="rId27"/>
    <p:sldId id="344" r:id="rId28"/>
    <p:sldId id="345" r:id="rId29"/>
    <p:sldId id="273" r:id="rId30"/>
    <p:sldId id="323" r:id="rId31"/>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985B"/>
    <a:srgbClr val="121A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85" autoAdjust="0"/>
    <p:restoredTop sz="77209" autoAdjust="0"/>
  </p:normalViewPr>
  <p:slideViewPr>
    <p:cSldViewPr snapToGrid="0" snapToObjects="1">
      <p:cViewPr varScale="1">
        <p:scale>
          <a:sx n="88" d="100"/>
          <a:sy n="88" d="100"/>
        </p:scale>
        <p:origin x="219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8" d="100"/>
          <a:sy n="78" d="100"/>
        </p:scale>
        <p:origin x="3978"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theme" Target="theme/theme1.xml"/><Relationship Id="rId8" Type="http://schemas.openxmlformats.org/officeDocument/2006/relationships/slideMaster" Target="slideMasters/slideMaster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C8A634-1BBA-4E75-8A60-28CD01803814}"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GB"/>
        </a:p>
      </dgm:t>
    </dgm:pt>
    <dgm:pt modelId="{27F436F8-74BA-49BE-9F86-6603D060889E}">
      <dgm:prSet phldrT="[Text]" custT="1"/>
      <dgm:spPr/>
      <dgm:t>
        <a:bodyPr/>
        <a:lstStyle/>
        <a:p>
          <a:r>
            <a:rPr lang="en-GB" sz="1400" b="1" dirty="0"/>
            <a:t>Departments nominate</a:t>
          </a:r>
        </a:p>
      </dgm:t>
    </dgm:pt>
    <dgm:pt modelId="{E9D93EB4-BEE4-41BC-BAF9-7D4552F6B1CB}" type="parTrans" cxnId="{FA070790-C924-4D0D-A696-D83FD527A341}">
      <dgm:prSet/>
      <dgm:spPr/>
      <dgm:t>
        <a:bodyPr/>
        <a:lstStyle/>
        <a:p>
          <a:endParaRPr lang="en-GB"/>
        </a:p>
      </dgm:t>
    </dgm:pt>
    <dgm:pt modelId="{A5BC30F9-52E7-4426-9D7F-0BA2093B88FB}" type="sibTrans" cxnId="{FA070790-C924-4D0D-A696-D83FD527A341}">
      <dgm:prSet/>
      <dgm:spPr/>
      <dgm:t>
        <a:bodyPr/>
        <a:lstStyle/>
        <a:p>
          <a:endParaRPr lang="en-GB"/>
        </a:p>
      </dgm:t>
    </dgm:pt>
    <dgm:pt modelId="{58804839-4093-4A62-A38A-4B7D816BF802}">
      <dgm:prSet phldrT="[Text]" custT="1"/>
      <dgm:spPr/>
      <dgm:t>
        <a:bodyPr/>
        <a:lstStyle/>
        <a:p>
          <a:endParaRPr lang="en-GB" sz="900" dirty="0"/>
        </a:p>
      </dgm:t>
    </dgm:pt>
    <dgm:pt modelId="{B972C47C-D469-47E3-80BA-967CDA74A6FB}" type="parTrans" cxnId="{3C3DB392-E03D-42A0-BBC2-A8F0D334D1D4}">
      <dgm:prSet/>
      <dgm:spPr/>
      <dgm:t>
        <a:bodyPr/>
        <a:lstStyle/>
        <a:p>
          <a:endParaRPr lang="en-GB"/>
        </a:p>
      </dgm:t>
    </dgm:pt>
    <dgm:pt modelId="{FD6F6E62-B4A9-49D2-90B2-0B0DB474C3B0}" type="sibTrans" cxnId="{3C3DB392-E03D-42A0-BBC2-A8F0D334D1D4}">
      <dgm:prSet/>
      <dgm:spPr/>
      <dgm:t>
        <a:bodyPr/>
        <a:lstStyle/>
        <a:p>
          <a:endParaRPr lang="en-GB"/>
        </a:p>
      </dgm:t>
    </dgm:pt>
    <dgm:pt modelId="{347A20BC-D3F2-4C22-BFC6-86A2FD4B4949}">
      <dgm:prSet phldrT="[Text]" custT="1"/>
      <dgm:spPr/>
      <dgm:t>
        <a:bodyPr/>
        <a:lstStyle/>
        <a:p>
          <a:r>
            <a:rPr lang="en-GB" sz="1400" b="1" dirty="0"/>
            <a:t>Shortlisting committees review</a:t>
          </a:r>
        </a:p>
      </dgm:t>
    </dgm:pt>
    <dgm:pt modelId="{6A2A5A90-4D8A-4647-BB78-F1DED6C3FF1F}" type="parTrans" cxnId="{B0BCC1E3-5392-4638-BE8F-72DE2BBA89EC}">
      <dgm:prSet/>
      <dgm:spPr/>
      <dgm:t>
        <a:bodyPr/>
        <a:lstStyle/>
        <a:p>
          <a:endParaRPr lang="en-GB"/>
        </a:p>
      </dgm:t>
    </dgm:pt>
    <dgm:pt modelId="{55C49AD2-C3B0-4291-9E0C-D6999B102B77}" type="sibTrans" cxnId="{B0BCC1E3-5392-4638-BE8F-72DE2BBA89EC}">
      <dgm:prSet/>
      <dgm:spPr/>
      <dgm:t>
        <a:bodyPr/>
        <a:lstStyle/>
        <a:p>
          <a:endParaRPr lang="en-GB"/>
        </a:p>
      </dgm:t>
    </dgm:pt>
    <dgm:pt modelId="{E6B0243D-51D9-4737-B41D-02C30FA3E9BD}">
      <dgm:prSet phldrT="[Text]" custT="1"/>
      <dgm:spPr/>
      <dgm:t>
        <a:bodyPr/>
        <a:lstStyle/>
        <a:p>
          <a:endParaRPr lang="en-GB" sz="900" dirty="0"/>
        </a:p>
      </dgm:t>
    </dgm:pt>
    <dgm:pt modelId="{93F467D0-D7B7-449E-BB9D-66C9BCB9DB4E}" type="parTrans" cxnId="{562D873B-E76C-47C3-8F5D-998E7439FDFC}">
      <dgm:prSet/>
      <dgm:spPr/>
      <dgm:t>
        <a:bodyPr/>
        <a:lstStyle/>
        <a:p>
          <a:endParaRPr lang="en-GB"/>
        </a:p>
      </dgm:t>
    </dgm:pt>
    <dgm:pt modelId="{11DED216-4577-4F39-8DB6-5CE1D91B7023}" type="sibTrans" cxnId="{562D873B-E76C-47C3-8F5D-998E7439FDFC}">
      <dgm:prSet/>
      <dgm:spPr/>
      <dgm:t>
        <a:bodyPr/>
        <a:lstStyle/>
        <a:p>
          <a:endParaRPr lang="en-GB"/>
        </a:p>
      </dgm:t>
    </dgm:pt>
    <dgm:pt modelId="{5B6D9065-FB26-4F59-82F4-903A6067DF45}">
      <dgm:prSet phldrT="[Text]" custT="1"/>
      <dgm:spPr/>
      <dgm:t>
        <a:bodyPr/>
        <a:lstStyle/>
        <a:p>
          <a:r>
            <a:rPr lang="en-GB" sz="1400" b="1" dirty="0"/>
            <a:t>Interview panels interview and select</a:t>
          </a:r>
        </a:p>
      </dgm:t>
    </dgm:pt>
    <dgm:pt modelId="{AC1E17DF-3C8C-4DC8-8F08-D8292137051F}" type="parTrans" cxnId="{5AD29ECA-18C0-441E-9EC5-E5ABFBF86E62}">
      <dgm:prSet/>
      <dgm:spPr/>
      <dgm:t>
        <a:bodyPr/>
        <a:lstStyle/>
        <a:p>
          <a:endParaRPr lang="en-GB"/>
        </a:p>
      </dgm:t>
    </dgm:pt>
    <dgm:pt modelId="{C068E17C-813B-4FD4-B335-93DE026F792C}" type="sibTrans" cxnId="{5AD29ECA-18C0-441E-9EC5-E5ABFBF86E62}">
      <dgm:prSet/>
      <dgm:spPr/>
      <dgm:t>
        <a:bodyPr/>
        <a:lstStyle/>
        <a:p>
          <a:endParaRPr lang="en-GB"/>
        </a:p>
      </dgm:t>
    </dgm:pt>
    <dgm:pt modelId="{CA8B3699-EA71-4C3E-8AF3-802BDD45375D}" type="pres">
      <dgm:prSet presAssocID="{E2C8A634-1BBA-4E75-8A60-28CD01803814}" presName="theList" presStyleCnt="0">
        <dgm:presLayoutVars>
          <dgm:dir/>
          <dgm:animLvl val="lvl"/>
          <dgm:resizeHandles val="exact"/>
        </dgm:presLayoutVars>
      </dgm:prSet>
      <dgm:spPr/>
    </dgm:pt>
    <dgm:pt modelId="{49ECA4CB-8B0E-43F0-A2DE-2A20E7289F04}" type="pres">
      <dgm:prSet presAssocID="{27F436F8-74BA-49BE-9F86-6603D060889E}" presName="compNode" presStyleCnt="0"/>
      <dgm:spPr/>
    </dgm:pt>
    <dgm:pt modelId="{EB279472-AE9E-454C-BE24-9C48ECE1FE60}" type="pres">
      <dgm:prSet presAssocID="{27F436F8-74BA-49BE-9F86-6603D060889E}" presName="noGeometry" presStyleCnt="0"/>
      <dgm:spPr/>
    </dgm:pt>
    <dgm:pt modelId="{D7C4A730-CB7E-4B6C-869B-7933FBADBF06}" type="pres">
      <dgm:prSet presAssocID="{27F436F8-74BA-49BE-9F86-6603D060889E}" presName="childTextVisible" presStyleLbl="bgAccFollowNode1" presStyleIdx="0" presStyleCnt="3" custScaleX="78339" custLinFactNeighborX="18005" custLinFactNeighborY="721">
        <dgm:presLayoutVars>
          <dgm:bulletEnabled val="1"/>
        </dgm:presLayoutVars>
      </dgm:prSet>
      <dgm:spPr/>
    </dgm:pt>
    <dgm:pt modelId="{F7E5D253-DD2A-4ADE-A427-437D06BE623E}" type="pres">
      <dgm:prSet presAssocID="{27F436F8-74BA-49BE-9F86-6603D060889E}" presName="childTextHidden" presStyleLbl="bgAccFollowNode1" presStyleIdx="0" presStyleCnt="3"/>
      <dgm:spPr/>
    </dgm:pt>
    <dgm:pt modelId="{709AEC5E-1F05-4ADB-BCBD-C7B02E9ADABE}" type="pres">
      <dgm:prSet presAssocID="{27F436F8-74BA-49BE-9F86-6603D060889E}" presName="parentText" presStyleLbl="node1" presStyleIdx="0" presStyleCnt="3" custScaleX="202477" custScaleY="202449">
        <dgm:presLayoutVars>
          <dgm:chMax val="1"/>
          <dgm:bulletEnabled val="1"/>
        </dgm:presLayoutVars>
      </dgm:prSet>
      <dgm:spPr/>
    </dgm:pt>
    <dgm:pt modelId="{708EFF9B-173B-41E0-8716-0DFE3481BAB7}" type="pres">
      <dgm:prSet presAssocID="{27F436F8-74BA-49BE-9F86-6603D060889E}" presName="aSpace" presStyleCnt="0"/>
      <dgm:spPr/>
    </dgm:pt>
    <dgm:pt modelId="{F41E8D34-1F96-47E8-B219-60582B1A6C9A}" type="pres">
      <dgm:prSet presAssocID="{347A20BC-D3F2-4C22-BFC6-86A2FD4B4949}" presName="compNode" presStyleCnt="0"/>
      <dgm:spPr/>
    </dgm:pt>
    <dgm:pt modelId="{C82DB258-0F2A-4846-95FE-FA4515123733}" type="pres">
      <dgm:prSet presAssocID="{347A20BC-D3F2-4C22-BFC6-86A2FD4B4949}" presName="noGeometry" presStyleCnt="0"/>
      <dgm:spPr/>
    </dgm:pt>
    <dgm:pt modelId="{F55238FF-7A6C-44F9-AEBF-232CB37D5F87}" type="pres">
      <dgm:prSet presAssocID="{347A20BC-D3F2-4C22-BFC6-86A2FD4B4949}" presName="childTextVisible" presStyleLbl="bgAccFollowNode1" presStyleIdx="1" presStyleCnt="3" custScaleX="76222" custLinFactNeighborX="21406" custLinFactNeighborY="755">
        <dgm:presLayoutVars>
          <dgm:bulletEnabled val="1"/>
        </dgm:presLayoutVars>
      </dgm:prSet>
      <dgm:spPr/>
    </dgm:pt>
    <dgm:pt modelId="{985D9AC6-9BF9-418C-A259-FF1C6BCA2F14}" type="pres">
      <dgm:prSet presAssocID="{347A20BC-D3F2-4C22-BFC6-86A2FD4B4949}" presName="childTextHidden" presStyleLbl="bgAccFollowNode1" presStyleIdx="1" presStyleCnt="3"/>
      <dgm:spPr/>
    </dgm:pt>
    <dgm:pt modelId="{66459D92-168F-4F2D-8C63-0D9A237F292E}" type="pres">
      <dgm:prSet presAssocID="{347A20BC-D3F2-4C22-BFC6-86A2FD4B4949}" presName="parentText" presStyleLbl="node1" presStyleIdx="1" presStyleCnt="3" custScaleX="206523" custScaleY="206058">
        <dgm:presLayoutVars>
          <dgm:chMax val="1"/>
          <dgm:bulletEnabled val="1"/>
        </dgm:presLayoutVars>
      </dgm:prSet>
      <dgm:spPr/>
    </dgm:pt>
    <dgm:pt modelId="{E746CBC0-0C79-4BE9-B1AB-C3DAE526E4DA}" type="pres">
      <dgm:prSet presAssocID="{347A20BC-D3F2-4C22-BFC6-86A2FD4B4949}" presName="aSpace" presStyleCnt="0"/>
      <dgm:spPr/>
    </dgm:pt>
    <dgm:pt modelId="{4C4B2FBF-B333-4A52-86A1-BA90C76E35DA}" type="pres">
      <dgm:prSet presAssocID="{5B6D9065-FB26-4F59-82F4-903A6067DF45}" presName="compNode" presStyleCnt="0"/>
      <dgm:spPr/>
    </dgm:pt>
    <dgm:pt modelId="{084B6DE7-69F6-4B42-8732-95267DD39191}" type="pres">
      <dgm:prSet presAssocID="{5B6D9065-FB26-4F59-82F4-903A6067DF45}" presName="noGeometry" presStyleCnt="0"/>
      <dgm:spPr/>
    </dgm:pt>
    <dgm:pt modelId="{FCF30510-62B5-45BA-A930-D910E961110C}" type="pres">
      <dgm:prSet presAssocID="{5B6D9065-FB26-4F59-82F4-903A6067DF45}" presName="childTextVisible" presStyleLbl="bgAccFollowNode1" presStyleIdx="2" presStyleCnt="3" custFlipVert="1" custFlipHor="1" custScaleX="14405" custScaleY="3002" custLinFactX="-100000" custLinFactNeighborX="-194608" custLinFactNeighborY="34706">
        <dgm:presLayoutVars>
          <dgm:bulletEnabled val="1"/>
        </dgm:presLayoutVars>
      </dgm:prSet>
      <dgm:spPr/>
    </dgm:pt>
    <dgm:pt modelId="{040F5E63-9F3D-49D2-BD11-CF10BA48B76B}" type="pres">
      <dgm:prSet presAssocID="{5B6D9065-FB26-4F59-82F4-903A6067DF45}" presName="childTextHidden" presStyleLbl="bgAccFollowNode1" presStyleIdx="2" presStyleCnt="3"/>
      <dgm:spPr/>
    </dgm:pt>
    <dgm:pt modelId="{090BBC4D-2680-4340-B386-104185EF6C5F}" type="pres">
      <dgm:prSet presAssocID="{5B6D9065-FB26-4F59-82F4-903A6067DF45}" presName="parentText" presStyleLbl="node1" presStyleIdx="2" presStyleCnt="3" custScaleX="213545" custScaleY="211719">
        <dgm:presLayoutVars>
          <dgm:chMax val="1"/>
          <dgm:bulletEnabled val="1"/>
        </dgm:presLayoutVars>
      </dgm:prSet>
      <dgm:spPr/>
    </dgm:pt>
  </dgm:ptLst>
  <dgm:cxnLst>
    <dgm:cxn modelId="{562D873B-E76C-47C3-8F5D-998E7439FDFC}" srcId="{347A20BC-D3F2-4C22-BFC6-86A2FD4B4949}" destId="{E6B0243D-51D9-4737-B41D-02C30FA3E9BD}" srcOrd="0" destOrd="0" parTransId="{93F467D0-D7B7-449E-BB9D-66C9BCB9DB4E}" sibTransId="{11DED216-4577-4F39-8DB6-5CE1D91B7023}"/>
    <dgm:cxn modelId="{6540EF54-BD4D-4A71-93FA-4869058A8007}" type="presOf" srcId="{27F436F8-74BA-49BE-9F86-6603D060889E}" destId="{709AEC5E-1F05-4ADB-BCBD-C7B02E9ADABE}" srcOrd="0" destOrd="0" presId="urn:microsoft.com/office/officeart/2005/8/layout/hProcess6"/>
    <dgm:cxn modelId="{FA070790-C924-4D0D-A696-D83FD527A341}" srcId="{E2C8A634-1BBA-4E75-8A60-28CD01803814}" destId="{27F436F8-74BA-49BE-9F86-6603D060889E}" srcOrd="0" destOrd="0" parTransId="{E9D93EB4-BEE4-41BC-BAF9-7D4552F6B1CB}" sibTransId="{A5BC30F9-52E7-4426-9D7F-0BA2093B88FB}"/>
    <dgm:cxn modelId="{3C3DB392-E03D-42A0-BBC2-A8F0D334D1D4}" srcId="{27F436F8-74BA-49BE-9F86-6603D060889E}" destId="{58804839-4093-4A62-A38A-4B7D816BF802}" srcOrd="0" destOrd="0" parTransId="{B972C47C-D469-47E3-80BA-967CDA74A6FB}" sibTransId="{FD6F6E62-B4A9-49D2-90B2-0B0DB474C3B0}"/>
    <dgm:cxn modelId="{261276A1-C9D5-4399-9946-1F768EA6D63E}" type="presOf" srcId="{347A20BC-D3F2-4C22-BFC6-86A2FD4B4949}" destId="{66459D92-168F-4F2D-8C63-0D9A237F292E}" srcOrd="0" destOrd="0" presId="urn:microsoft.com/office/officeart/2005/8/layout/hProcess6"/>
    <dgm:cxn modelId="{5AD29ECA-18C0-441E-9EC5-E5ABFBF86E62}" srcId="{E2C8A634-1BBA-4E75-8A60-28CD01803814}" destId="{5B6D9065-FB26-4F59-82F4-903A6067DF45}" srcOrd="2" destOrd="0" parTransId="{AC1E17DF-3C8C-4DC8-8F08-D8292137051F}" sibTransId="{C068E17C-813B-4FD4-B335-93DE026F792C}"/>
    <dgm:cxn modelId="{52FAC7D7-F61D-4EA0-B192-7B0018054F4C}" type="presOf" srcId="{E6B0243D-51D9-4737-B41D-02C30FA3E9BD}" destId="{985D9AC6-9BF9-418C-A259-FF1C6BCA2F14}" srcOrd="1" destOrd="0" presId="urn:microsoft.com/office/officeart/2005/8/layout/hProcess6"/>
    <dgm:cxn modelId="{3EB249DE-1EC9-4F20-A34B-877A1164CB32}" type="presOf" srcId="{58804839-4093-4A62-A38A-4B7D816BF802}" destId="{F7E5D253-DD2A-4ADE-A427-437D06BE623E}" srcOrd="1" destOrd="0" presId="urn:microsoft.com/office/officeart/2005/8/layout/hProcess6"/>
    <dgm:cxn modelId="{1ABAA7DE-2C38-4290-BE18-680FA1E948B1}" type="presOf" srcId="{5B6D9065-FB26-4F59-82F4-903A6067DF45}" destId="{090BBC4D-2680-4340-B386-104185EF6C5F}" srcOrd="0" destOrd="0" presId="urn:microsoft.com/office/officeart/2005/8/layout/hProcess6"/>
    <dgm:cxn modelId="{B0BCC1E3-5392-4638-BE8F-72DE2BBA89EC}" srcId="{E2C8A634-1BBA-4E75-8A60-28CD01803814}" destId="{347A20BC-D3F2-4C22-BFC6-86A2FD4B4949}" srcOrd="1" destOrd="0" parTransId="{6A2A5A90-4D8A-4647-BB78-F1DED6C3FF1F}" sibTransId="{55C49AD2-C3B0-4291-9E0C-D6999B102B77}"/>
    <dgm:cxn modelId="{A9EA0EEE-5570-4B7E-BB72-4D9E91F5AB17}" type="presOf" srcId="{58804839-4093-4A62-A38A-4B7D816BF802}" destId="{D7C4A730-CB7E-4B6C-869B-7933FBADBF06}" srcOrd="0" destOrd="0" presId="urn:microsoft.com/office/officeart/2005/8/layout/hProcess6"/>
    <dgm:cxn modelId="{E2579CF6-3DB2-4573-BDF7-8C274928555B}" type="presOf" srcId="{E6B0243D-51D9-4737-B41D-02C30FA3E9BD}" destId="{F55238FF-7A6C-44F9-AEBF-232CB37D5F87}" srcOrd="0" destOrd="0" presId="urn:microsoft.com/office/officeart/2005/8/layout/hProcess6"/>
    <dgm:cxn modelId="{24C2E4FF-58B8-4B13-966F-3C85CB25B855}" type="presOf" srcId="{E2C8A634-1BBA-4E75-8A60-28CD01803814}" destId="{CA8B3699-EA71-4C3E-8AF3-802BDD45375D}" srcOrd="0" destOrd="0" presId="urn:microsoft.com/office/officeart/2005/8/layout/hProcess6"/>
    <dgm:cxn modelId="{7231F3D6-3B63-4D19-8BF3-33EF23176F90}" type="presParOf" srcId="{CA8B3699-EA71-4C3E-8AF3-802BDD45375D}" destId="{49ECA4CB-8B0E-43F0-A2DE-2A20E7289F04}" srcOrd="0" destOrd="0" presId="urn:microsoft.com/office/officeart/2005/8/layout/hProcess6"/>
    <dgm:cxn modelId="{2DF5FDBF-E879-4837-AEB9-C584E5AB1B9C}" type="presParOf" srcId="{49ECA4CB-8B0E-43F0-A2DE-2A20E7289F04}" destId="{EB279472-AE9E-454C-BE24-9C48ECE1FE60}" srcOrd="0" destOrd="0" presId="urn:microsoft.com/office/officeart/2005/8/layout/hProcess6"/>
    <dgm:cxn modelId="{EF7E815D-0AA7-4A15-B44B-A202F701F599}" type="presParOf" srcId="{49ECA4CB-8B0E-43F0-A2DE-2A20E7289F04}" destId="{D7C4A730-CB7E-4B6C-869B-7933FBADBF06}" srcOrd="1" destOrd="0" presId="urn:microsoft.com/office/officeart/2005/8/layout/hProcess6"/>
    <dgm:cxn modelId="{3F42C2E7-B0FF-4D73-B8C9-9B64F82E3DC9}" type="presParOf" srcId="{49ECA4CB-8B0E-43F0-A2DE-2A20E7289F04}" destId="{F7E5D253-DD2A-4ADE-A427-437D06BE623E}" srcOrd="2" destOrd="0" presId="urn:microsoft.com/office/officeart/2005/8/layout/hProcess6"/>
    <dgm:cxn modelId="{A9E3FA96-4538-4D25-B09B-A37BAE0800FC}" type="presParOf" srcId="{49ECA4CB-8B0E-43F0-A2DE-2A20E7289F04}" destId="{709AEC5E-1F05-4ADB-BCBD-C7B02E9ADABE}" srcOrd="3" destOrd="0" presId="urn:microsoft.com/office/officeart/2005/8/layout/hProcess6"/>
    <dgm:cxn modelId="{1DF84D54-AC94-4378-9610-AA77F835345E}" type="presParOf" srcId="{CA8B3699-EA71-4C3E-8AF3-802BDD45375D}" destId="{708EFF9B-173B-41E0-8716-0DFE3481BAB7}" srcOrd="1" destOrd="0" presId="urn:microsoft.com/office/officeart/2005/8/layout/hProcess6"/>
    <dgm:cxn modelId="{0A649C51-6091-4E60-9AF4-98219025CB20}" type="presParOf" srcId="{CA8B3699-EA71-4C3E-8AF3-802BDD45375D}" destId="{F41E8D34-1F96-47E8-B219-60582B1A6C9A}" srcOrd="2" destOrd="0" presId="urn:microsoft.com/office/officeart/2005/8/layout/hProcess6"/>
    <dgm:cxn modelId="{915B11A3-D934-4FB8-B16E-BB0437CCCBCA}" type="presParOf" srcId="{F41E8D34-1F96-47E8-B219-60582B1A6C9A}" destId="{C82DB258-0F2A-4846-95FE-FA4515123733}" srcOrd="0" destOrd="0" presId="urn:microsoft.com/office/officeart/2005/8/layout/hProcess6"/>
    <dgm:cxn modelId="{001AE3C3-B102-4137-A6D5-4BF1176D772C}" type="presParOf" srcId="{F41E8D34-1F96-47E8-B219-60582B1A6C9A}" destId="{F55238FF-7A6C-44F9-AEBF-232CB37D5F87}" srcOrd="1" destOrd="0" presId="urn:microsoft.com/office/officeart/2005/8/layout/hProcess6"/>
    <dgm:cxn modelId="{9FF5A78A-F214-4C60-A488-2E5FD5246051}" type="presParOf" srcId="{F41E8D34-1F96-47E8-B219-60582B1A6C9A}" destId="{985D9AC6-9BF9-418C-A259-FF1C6BCA2F14}" srcOrd="2" destOrd="0" presId="urn:microsoft.com/office/officeart/2005/8/layout/hProcess6"/>
    <dgm:cxn modelId="{32506B9B-1AC6-4932-A6BC-00E2083445C9}" type="presParOf" srcId="{F41E8D34-1F96-47E8-B219-60582B1A6C9A}" destId="{66459D92-168F-4F2D-8C63-0D9A237F292E}" srcOrd="3" destOrd="0" presId="urn:microsoft.com/office/officeart/2005/8/layout/hProcess6"/>
    <dgm:cxn modelId="{5DA5884A-2259-40F4-A5F4-F740CA83F513}" type="presParOf" srcId="{CA8B3699-EA71-4C3E-8AF3-802BDD45375D}" destId="{E746CBC0-0C79-4BE9-B1AB-C3DAE526E4DA}" srcOrd="3" destOrd="0" presId="urn:microsoft.com/office/officeart/2005/8/layout/hProcess6"/>
    <dgm:cxn modelId="{C0B3273D-9952-4722-ABD2-04495CF7CF91}" type="presParOf" srcId="{CA8B3699-EA71-4C3E-8AF3-802BDD45375D}" destId="{4C4B2FBF-B333-4A52-86A1-BA90C76E35DA}" srcOrd="4" destOrd="0" presId="urn:microsoft.com/office/officeart/2005/8/layout/hProcess6"/>
    <dgm:cxn modelId="{BA4D13FE-FA25-4D23-B927-F093AB559887}" type="presParOf" srcId="{4C4B2FBF-B333-4A52-86A1-BA90C76E35DA}" destId="{084B6DE7-69F6-4B42-8732-95267DD39191}" srcOrd="0" destOrd="0" presId="urn:microsoft.com/office/officeart/2005/8/layout/hProcess6"/>
    <dgm:cxn modelId="{F7DAEAD7-501B-4F82-ABE4-3E2D857C957B}" type="presParOf" srcId="{4C4B2FBF-B333-4A52-86A1-BA90C76E35DA}" destId="{FCF30510-62B5-45BA-A930-D910E961110C}" srcOrd="1" destOrd="0" presId="urn:microsoft.com/office/officeart/2005/8/layout/hProcess6"/>
    <dgm:cxn modelId="{B401DE7F-DC7F-459C-9111-4A6FD7BB9730}" type="presParOf" srcId="{4C4B2FBF-B333-4A52-86A1-BA90C76E35DA}" destId="{040F5E63-9F3D-49D2-BD11-CF10BA48B76B}" srcOrd="2" destOrd="0" presId="urn:microsoft.com/office/officeart/2005/8/layout/hProcess6"/>
    <dgm:cxn modelId="{0B320D41-6376-46BB-BB5E-81E178B0321D}" type="presParOf" srcId="{4C4B2FBF-B333-4A52-86A1-BA90C76E35DA}" destId="{090BBC4D-2680-4340-B386-104185EF6C5F}" srcOrd="3" destOrd="0" presId="urn:microsoft.com/office/officeart/2005/8/layout/hProcess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C25B81-CFCD-49B1-9A94-796AF6E3E3F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193201D6-41FB-499E-A890-DFF04C2E2851}">
      <dgm:prSet phldrT="[Text]"/>
      <dgm:spPr/>
      <dgm:t>
        <a:bodyPr/>
        <a:lstStyle/>
        <a:p>
          <a:pPr algn="ctr"/>
          <a:r>
            <a:rPr lang="en-GB" b="0" dirty="0"/>
            <a:t>Physical Sciences</a:t>
          </a:r>
        </a:p>
      </dgm:t>
    </dgm:pt>
    <dgm:pt modelId="{12C3B367-2879-424B-8A8E-D209F2CE4054}" type="parTrans" cxnId="{77D64A7E-183A-4680-B0F5-DCADAA74917C}">
      <dgm:prSet/>
      <dgm:spPr/>
      <dgm:t>
        <a:bodyPr/>
        <a:lstStyle/>
        <a:p>
          <a:endParaRPr lang="en-GB"/>
        </a:p>
      </dgm:t>
    </dgm:pt>
    <dgm:pt modelId="{153402A6-8247-4225-AC10-C05228C2FE0D}" type="sibTrans" cxnId="{77D64A7E-183A-4680-B0F5-DCADAA74917C}">
      <dgm:prSet/>
      <dgm:spPr/>
      <dgm:t>
        <a:bodyPr/>
        <a:lstStyle/>
        <a:p>
          <a:endParaRPr lang="en-GB"/>
        </a:p>
      </dgm:t>
    </dgm:pt>
    <dgm:pt modelId="{C58EEAFE-28DA-4041-A033-345847AAE405}">
      <dgm:prSet phldrT="[Text]"/>
      <dgm:spPr/>
      <dgm:t>
        <a:bodyPr/>
        <a:lstStyle/>
        <a:p>
          <a:pPr algn="ctr"/>
          <a:r>
            <a:rPr lang="en-GB" b="0" dirty="0"/>
            <a:t>Social Sciences</a:t>
          </a:r>
        </a:p>
      </dgm:t>
    </dgm:pt>
    <dgm:pt modelId="{F365CB0C-0B88-4047-94C7-A9A054A5F644}" type="parTrans" cxnId="{F6058C86-073A-4E00-92DD-6D388ED59630}">
      <dgm:prSet/>
      <dgm:spPr/>
      <dgm:t>
        <a:bodyPr/>
        <a:lstStyle/>
        <a:p>
          <a:endParaRPr lang="en-GB"/>
        </a:p>
      </dgm:t>
    </dgm:pt>
    <dgm:pt modelId="{3DF9C507-C8DE-4A2C-9434-6E057DCE17C6}" type="sibTrans" cxnId="{F6058C86-073A-4E00-92DD-6D388ED59630}">
      <dgm:prSet/>
      <dgm:spPr/>
      <dgm:t>
        <a:bodyPr/>
        <a:lstStyle/>
        <a:p>
          <a:endParaRPr lang="en-GB"/>
        </a:p>
      </dgm:t>
    </dgm:pt>
    <dgm:pt modelId="{8C015082-BE21-45D3-9153-408783141246}">
      <dgm:prSet phldrT="[Text]"/>
      <dgm:spPr/>
      <dgm:t>
        <a:bodyPr/>
        <a:lstStyle/>
        <a:p>
          <a:endParaRPr lang="en-GB" dirty="0"/>
        </a:p>
      </dgm:t>
    </dgm:pt>
    <dgm:pt modelId="{53C35225-299B-499F-A168-76A3D295BFE3}" type="parTrans" cxnId="{83A458C2-DA79-46D3-9C7A-963DCB74ADD4}">
      <dgm:prSet/>
      <dgm:spPr/>
      <dgm:t>
        <a:bodyPr/>
        <a:lstStyle/>
        <a:p>
          <a:endParaRPr lang="en-GB"/>
        </a:p>
      </dgm:t>
    </dgm:pt>
    <dgm:pt modelId="{641B5866-3CEE-4E5F-9AB4-A566E540596D}" type="sibTrans" cxnId="{83A458C2-DA79-46D3-9C7A-963DCB74ADD4}">
      <dgm:prSet/>
      <dgm:spPr/>
      <dgm:t>
        <a:bodyPr/>
        <a:lstStyle/>
        <a:p>
          <a:endParaRPr lang="en-GB"/>
        </a:p>
      </dgm:t>
    </dgm:pt>
    <dgm:pt modelId="{88A46FAF-924E-463F-9010-40FFB8593044}" type="pres">
      <dgm:prSet presAssocID="{34C25B81-CFCD-49B1-9A94-796AF6E3E3F5}" presName="linear" presStyleCnt="0">
        <dgm:presLayoutVars>
          <dgm:animLvl val="lvl"/>
          <dgm:resizeHandles val="exact"/>
        </dgm:presLayoutVars>
      </dgm:prSet>
      <dgm:spPr/>
    </dgm:pt>
    <dgm:pt modelId="{94CCA1C8-F0B4-4948-B101-F02A19C76362}" type="pres">
      <dgm:prSet presAssocID="{193201D6-41FB-499E-A890-DFF04C2E2851}" presName="parentText" presStyleLbl="node1" presStyleIdx="0" presStyleCnt="2">
        <dgm:presLayoutVars>
          <dgm:chMax val="0"/>
          <dgm:bulletEnabled val="1"/>
        </dgm:presLayoutVars>
      </dgm:prSet>
      <dgm:spPr/>
    </dgm:pt>
    <dgm:pt modelId="{94E3CCD9-C7DA-47D6-92D3-5F99937F17C3}" type="pres">
      <dgm:prSet presAssocID="{153402A6-8247-4225-AC10-C05228C2FE0D}" presName="spacer" presStyleCnt="0"/>
      <dgm:spPr/>
    </dgm:pt>
    <dgm:pt modelId="{E3D8B518-1A72-4E1D-9379-EB82E07AD574}" type="pres">
      <dgm:prSet presAssocID="{C58EEAFE-28DA-4041-A033-345847AAE405}" presName="parentText" presStyleLbl="node1" presStyleIdx="1" presStyleCnt="2">
        <dgm:presLayoutVars>
          <dgm:chMax val="0"/>
          <dgm:bulletEnabled val="1"/>
        </dgm:presLayoutVars>
      </dgm:prSet>
      <dgm:spPr/>
    </dgm:pt>
    <dgm:pt modelId="{24EAA5ED-44F0-466B-B9C1-621E74AA272C}" type="pres">
      <dgm:prSet presAssocID="{C58EEAFE-28DA-4041-A033-345847AAE405}" presName="childText" presStyleLbl="revTx" presStyleIdx="0" presStyleCnt="1">
        <dgm:presLayoutVars>
          <dgm:bulletEnabled val="1"/>
        </dgm:presLayoutVars>
      </dgm:prSet>
      <dgm:spPr/>
    </dgm:pt>
  </dgm:ptLst>
  <dgm:cxnLst>
    <dgm:cxn modelId="{F7F8664C-91F5-42A1-BC55-277CDD090351}" type="presOf" srcId="{8C015082-BE21-45D3-9153-408783141246}" destId="{24EAA5ED-44F0-466B-B9C1-621E74AA272C}" srcOrd="0" destOrd="0" presId="urn:microsoft.com/office/officeart/2005/8/layout/vList2"/>
    <dgm:cxn modelId="{77D64A7E-183A-4680-B0F5-DCADAA74917C}" srcId="{34C25B81-CFCD-49B1-9A94-796AF6E3E3F5}" destId="{193201D6-41FB-499E-A890-DFF04C2E2851}" srcOrd="0" destOrd="0" parTransId="{12C3B367-2879-424B-8A8E-D209F2CE4054}" sibTransId="{153402A6-8247-4225-AC10-C05228C2FE0D}"/>
    <dgm:cxn modelId="{7234447F-B131-4FD4-9241-0C69E75C4F69}" type="presOf" srcId="{193201D6-41FB-499E-A890-DFF04C2E2851}" destId="{94CCA1C8-F0B4-4948-B101-F02A19C76362}" srcOrd="0" destOrd="0" presId="urn:microsoft.com/office/officeart/2005/8/layout/vList2"/>
    <dgm:cxn modelId="{75E61F84-E97B-49FD-BB24-5F1D79FF7BE1}" type="presOf" srcId="{C58EEAFE-28DA-4041-A033-345847AAE405}" destId="{E3D8B518-1A72-4E1D-9379-EB82E07AD574}" srcOrd="0" destOrd="0" presId="urn:microsoft.com/office/officeart/2005/8/layout/vList2"/>
    <dgm:cxn modelId="{F6058C86-073A-4E00-92DD-6D388ED59630}" srcId="{34C25B81-CFCD-49B1-9A94-796AF6E3E3F5}" destId="{C58EEAFE-28DA-4041-A033-345847AAE405}" srcOrd="1" destOrd="0" parTransId="{F365CB0C-0B88-4047-94C7-A9A054A5F644}" sibTransId="{3DF9C507-C8DE-4A2C-9434-6E057DCE17C6}"/>
    <dgm:cxn modelId="{83A458C2-DA79-46D3-9C7A-963DCB74ADD4}" srcId="{C58EEAFE-28DA-4041-A033-345847AAE405}" destId="{8C015082-BE21-45D3-9153-408783141246}" srcOrd="0" destOrd="0" parTransId="{53C35225-299B-499F-A168-76A3D295BFE3}" sibTransId="{641B5866-3CEE-4E5F-9AB4-A566E540596D}"/>
    <dgm:cxn modelId="{930815F9-DC15-402B-B00A-B1DF5E218E07}" type="presOf" srcId="{34C25B81-CFCD-49B1-9A94-796AF6E3E3F5}" destId="{88A46FAF-924E-463F-9010-40FFB8593044}" srcOrd="0" destOrd="0" presId="urn:microsoft.com/office/officeart/2005/8/layout/vList2"/>
    <dgm:cxn modelId="{08E408DD-A6D1-4C30-B758-95E8357AEB8D}" type="presParOf" srcId="{88A46FAF-924E-463F-9010-40FFB8593044}" destId="{94CCA1C8-F0B4-4948-B101-F02A19C76362}" srcOrd="0" destOrd="0" presId="urn:microsoft.com/office/officeart/2005/8/layout/vList2"/>
    <dgm:cxn modelId="{9580074E-2F01-47D3-BD8E-DCB3592DD69F}" type="presParOf" srcId="{88A46FAF-924E-463F-9010-40FFB8593044}" destId="{94E3CCD9-C7DA-47D6-92D3-5F99937F17C3}" srcOrd="1" destOrd="0" presId="urn:microsoft.com/office/officeart/2005/8/layout/vList2"/>
    <dgm:cxn modelId="{223BD1F3-6E54-4C03-9B6F-8143476B8583}" type="presParOf" srcId="{88A46FAF-924E-463F-9010-40FFB8593044}" destId="{E3D8B518-1A72-4E1D-9379-EB82E07AD574}" srcOrd="2" destOrd="0" presId="urn:microsoft.com/office/officeart/2005/8/layout/vList2"/>
    <dgm:cxn modelId="{D36670DD-146B-4CE2-8E0F-3D6467642421}" type="presParOf" srcId="{88A46FAF-924E-463F-9010-40FFB8593044}" destId="{24EAA5ED-44F0-466B-B9C1-621E74AA272C}" srcOrd="3"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C25B81-CFCD-49B1-9A94-796AF6E3E3F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193201D6-41FB-499E-A890-DFF04C2E2851}">
      <dgm:prSet phldrT="[Text]"/>
      <dgm:spPr/>
      <dgm:t>
        <a:bodyPr/>
        <a:lstStyle/>
        <a:p>
          <a:pPr algn="ctr"/>
          <a:r>
            <a:rPr lang="en-GB" b="0" dirty="0"/>
            <a:t>Arts</a:t>
          </a:r>
        </a:p>
      </dgm:t>
    </dgm:pt>
    <dgm:pt modelId="{12C3B367-2879-424B-8A8E-D209F2CE4054}" type="parTrans" cxnId="{77D64A7E-183A-4680-B0F5-DCADAA74917C}">
      <dgm:prSet/>
      <dgm:spPr/>
      <dgm:t>
        <a:bodyPr/>
        <a:lstStyle/>
        <a:p>
          <a:endParaRPr lang="en-GB"/>
        </a:p>
      </dgm:t>
    </dgm:pt>
    <dgm:pt modelId="{153402A6-8247-4225-AC10-C05228C2FE0D}" type="sibTrans" cxnId="{77D64A7E-183A-4680-B0F5-DCADAA74917C}">
      <dgm:prSet/>
      <dgm:spPr/>
      <dgm:t>
        <a:bodyPr/>
        <a:lstStyle/>
        <a:p>
          <a:endParaRPr lang="en-GB"/>
        </a:p>
      </dgm:t>
    </dgm:pt>
    <dgm:pt modelId="{C58EEAFE-28DA-4041-A033-345847AAE405}">
      <dgm:prSet phldrT="[Text]"/>
      <dgm:spPr/>
      <dgm:t>
        <a:bodyPr/>
        <a:lstStyle/>
        <a:p>
          <a:pPr algn="ctr"/>
          <a:r>
            <a:rPr lang="en-GB" b="0" dirty="0"/>
            <a:t>Biological Sciences</a:t>
          </a:r>
        </a:p>
      </dgm:t>
    </dgm:pt>
    <dgm:pt modelId="{F365CB0C-0B88-4047-94C7-A9A054A5F644}" type="parTrans" cxnId="{F6058C86-073A-4E00-92DD-6D388ED59630}">
      <dgm:prSet/>
      <dgm:spPr/>
      <dgm:t>
        <a:bodyPr/>
        <a:lstStyle/>
        <a:p>
          <a:endParaRPr lang="en-GB"/>
        </a:p>
      </dgm:t>
    </dgm:pt>
    <dgm:pt modelId="{3DF9C507-C8DE-4A2C-9434-6E057DCE17C6}" type="sibTrans" cxnId="{F6058C86-073A-4E00-92DD-6D388ED59630}">
      <dgm:prSet/>
      <dgm:spPr/>
      <dgm:t>
        <a:bodyPr/>
        <a:lstStyle/>
        <a:p>
          <a:endParaRPr lang="en-GB"/>
        </a:p>
      </dgm:t>
    </dgm:pt>
    <dgm:pt modelId="{8C015082-BE21-45D3-9153-408783141246}">
      <dgm:prSet phldrT="[Text]"/>
      <dgm:spPr/>
      <dgm:t>
        <a:bodyPr/>
        <a:lstStyle/>
        <a:p>
          <a:endParaRPr lang="en-GB" dirty="0"/>
        </a:p>
      </dgm:t>
    </dgm:pt>
    <dgm:pt modelId="{53C35225-299B-499F-A168-76A3D295BFE3}" type="parTrans" cxnId="{83A458C2-DA79-46D3-9C7A-963DCB74ADD4}">
      <dgm:prSet/>
      <dgm:spPr/>
      <dgm:t>
        <a:bodyPr/>
        <a:lstStyle/>
        <a:p>
          <a:endParaRPr lang="en-GB"/>
        </a:p>
      </dgm:t>
    </dgm:pt>
    <dgm:pt modelId="{641B5866-3CEE-4E5F-9AB4-A566E540596D}" type="sibTrans" cxnId="{83A458C2-DA79-46D3-9C7A-963DCB74ADD4}">
      <dgm:prSet/>
      <dgm:spPr/>
      <dgm:t>
        <a:bodyPr/>
        <a:lstStyle/>
        <a:p>
          <a:endParaRPr lang="en-GB"/>
        </a:p>
      </dgm:t>
    </dgm:pt>
    <dgm:pt modelId="{88A46FAF-924E-463F-9010-40FFB8593044}" type="pres">
      <dgm:prSet presAssocID="{34C25B81-CFCD-49B1-9A94-796AF6E3E3F5}" presName="linear" presStyleCnt="0">
        <dgm:presLayoutVars>
          <dgm:animLvl val="lvl"/>
          <dgm:resizeHandles val="exact"/>
        </dgm:presLayoutVars>
      </dgm:prSet>
      <dgm:spPr/>
    </dgm:pt>
    <dgm:pt modelId="{94CCA1C8-F0B4-4948-B101-F02A19C76362}" type="pres">
      <dgm:prSet presAssocID="{193201D6-41FB-499E-A890-DFF04C2E2851}" presName="parentText" presStyleLbl="node1" presStyleIdx="0" presStyleCnt="2">
        <dgm:presLayoutVars>
          <dgm:chMax val="0"/>
          <dgm:bulletEnabled val="1"/>
        </dgm:presLayoutVars>
      </dgm:prSet>
      <dgm:spPr/>
    </dgm:pt>
    <dgm:pt modelId="{94E3CCD9-C7DA-47D6-92D3-5F99937F17C3}" type="pres">
      <dgm:prSet presAssocID="{153402A6-8247-4225-AC10-C05228C2FE0D}" presName="spacer" presStyleCnt="0"/>
      <dgm:spPr/>
    </dgm:pt>
    <dgm:pt modelId="{E3D8B518-1A72-4E1D-9379-EB82E07AD574}" type="pres">
      <dgm:prSet presAssocID="{C58EEAFE-28DA-4041-A033-345847AAE405}" presName="parentText" presStyleLbl="node1" presStyleIdx="1" presStyleCnt="2">
        <dgm:presLayoutVars>
          <dgm:chMax val="0"/>
          <dgm:bulletEnabled val="1"/>
        </dgm:presLayoutVars>
      </dgm:prSet>
      <dgm:spPr/>
    </dgm:pt>
    <dgm:pt modelId="{24EAA5ED-44F0-466B-B9C1-621E74AA272C}" type="pres">
      <dgm:prSet presAssocID="{C58EEAFE-28DA-4041-A033-345847AAE405}" presName="childText" presStyleLbl="revTx" presStyleIdx="0" presStyleCnt="1">
        <dgm:presLayoutVars>
          <dgm:bulletEnabled val="1"/>
        </dgm:presLayoutVars>
      </dgm:prSet>
      <dgm:spPr/>
    </dgm:pt>
  </dgm:ptLst>
  <dgm:cxnLst>
    <dgm:cxn modelId="{53637E32-8890-46BC-8CF8-71264193A5FC}" type="presOf" srcId="{193201D6-41FB-499E-A890-DFF04C2E2851}" destId="{94CCA1C8-F0B4-4948-B101-F02A19C76362}" srcOrd="0" destOrd="0" presId="urn:microsoft.com/office/officeart/2005/8/layout/vList2"/>
    <dgm:cxn modelId="{77D64A7E-183A-4680-B0F5-DCADAA74917C}" srcId="{34C25B81-CFCD-49B1-9A94-796AF6E3E3F5}" destId="{193201D6-41FB-499E-A890-DFF04C2E2851}" srcOrd="0" destOrd="0" parTransId="{12C3B367-2879-424B-8A8E-D209F2CE4054}" sibTransId="{153402A6-8247-4225-AC10-C05228C2FE0D}"/>
    <dgm:cxn modelId="{F6058C86-073A-4E00-92DD-6D388ED59630}" srcId="{34C25B81-CFCD-49B1-9A94-796AF6E3E3F5}" destId="{C58EEAFE-28DA-4041-A033-345847AAE405}" srcOrd="1" destOrd="0" parTransId="{F365CB0C-0B88-4047-94C7-A9A054A5F644}" sibTransId="{3DF9C507-C8DE-4A2C-9434-6E057DCE17C6}"/>
    <dgm:cxn modelId="{F154C99B-40E3-41E2-83C6-75CA8542C9B7}" type="presOf" srcId="{8C015082-BE21-45D3-9153-408783141246}" destId="{24EAA5ED-44F0-466B-B9C1-621E74AA272C}" srcOrd="0" destOrd="0" presId="urn:microsoft.com/office/officeart/2005/8/layout/vList2"/>
    <dgm:cxn modelId="{6AF4C9B6-F961-4F6C-8822-A1F0D291B62B}" type="presOf" srcId="{34C25B81-CFCD-49B1-9A94-796AF6E3E3F5}" destId="{88A46FAF-924E-463F-9010-40FFB8593044}" srcOrd="0" destOrd="0" presId="urn:microsoft.com/office/officeart/2005/8/layout/vList2"/>
    <dgm:cxn modelId="{83A458C2-DA79-46D3-9C7A-963DCB74ADD4}" srcId="{C58EEAFE-28DA-4041-A033-345847AAE405}" destId="{8C015082-BE21-45D3-9153-408783141246}" srcOrd="0" destOrd="0" parTransId="{53C35225-299B-499F-A168-76A3D295BFE3}" sibTransId="{641B5866-3CEE-4E5F-9AB4-A566E540596D}"/>
    <dgm:cxn modelId="{B02F1CEF-E588-42F6-96F6-B21E0CEE1B1A}" type="presOf" srcId="{C58EEAFE-28DA-4041-A033-345847AAE405}" destId="{E3D8B518-1A72-4E1D-9379-EB82E07AD574}" srcOrd="0" destOrd="0" presId="urn:microsoft.com/office/officeart/2005/8/layout/vList2"/>
    <dgm:cxn modelId="{12A71B32-C8B0-4302-B169-22FF4ECAF61E}" type="presParOf" srcId="{88A46FAF-924E-463F-9010-40FFB8593044}" destId="{94CCA1C8-F0B4-4948-B101-F02A19C76362}" srcOrd="0" destOrd="0" presId="urn:microsoft.com/office/officeart/2005/8/layout/vList2"/>
    <dgm:cxn modelId="{65F7056E-247F-4FFB-BED8-72EF132F92AB}" type="presParOf" srcId="{88A46FAF-924E-463F-9010-40FFB8593044}" destId="{94E3CCD9-C7DA-47D6-92D3-5F99937F17C3}" srcOrd="1" destOrd="0" presId="urn:microsoft.com/office/officeart/2005/8/layout/vList2"/>
    <dgm:cxn modelId="{550ADDBF-0AF3-4CBF-BA50-5A5F9D7D9EA1}" type="presParOf" srcId="{88A46FAF-924E-463F-9010-40FFB8593044}" destId="{E3D8B518-1A72-4E1D-9379-EB82E07AD574}" srcOrd="2" destOrd="0" presId="urn:microsoft.com/office/officeart/2005/8/layout/vList2"/>
    <dgm:cxn modelId="{BD979AC5-7580-441A-AAAA-DB30D268D0D1}" type="presParOf" srcId="{88A46FAF-924E-463F-9010-40FFB8593044}" destId="{24EAA5ED-44F0-466B-B9C1-621E74AA272C}" srcOrd="3"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C25B81-CFCD-49B1-9A94-796AF6E3E3F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193201D6-41FB-499E-A890-DFF04C2E2851}">
      <dgm:prSet phldrT="[Text]"/>
      <dgm:spPr/>
      <dgm:t>
        <a:bodyPr/>
        <a:lstStyle/>
        <a:p>
          <a:pPr algn="ctr"/>
          <a:r>
            <a:rPr lang="en-GB" b="0" dirty="0"/>
            <a:t>Physical Sciences</a:t>
          </a:r>
        </a:p>
      </dgm:t>
    </dgm:pt>
    <dgm:pt modelId="{12C3B367-2879-424B-8A8E-D209F2CE4054}" type="parTrans" cxnId="{77D64A7E-183A-4680-B0F5-DCADAA74917C}">
      <dgm:prSet/>
      <dgm:spPr/>
      <dgm:t>
        <a:bodyPr/>
        <a:lstStyle/>
        <a:p>
          <a:endParaRPr lang="en-GB"/>
        </a:p>
      </dgm:t>
    </dgm:pt>
    <dgm:pt modelId="{153402A6-8247-4225-AC10-C05228C2FE0D}" type="sibTrans" cxnId="{77D64A7E-183A-4680-B0F5-DCADAA74917C}">
      <dgm:prSet/>
      <dgm:spPr/>
      <dgm:t>
        <a:bodyPr/>
        <a:lstStyle/>
        <a:p>
          <a:endParaRPr lang="en-GB"/>
        </a:p>
      </dgm:t>
    </dgm:pt>
    <dgm:pt modelId="{C58EEAFE-28DA-4041-A033-345847AAE405}">
      <dgm:prSet phldrT="[Text]"/>
      <dgm:spPr/>
      <dgm:t>
        <a:bodyPr/>
        <a:lstStyle/>
        <a:p>
          <a:pPr algn="ctr"/>
          <a:r>
            <a:rPr lang="en-GB" b="0" dirty="0"/>
            <a:t>Social Sciences</a:t>
          </a:r>
        </a:p>
      </dgm:t>
    </dgm:pt>
    <dgm:pt modelId="{F365CB0C-0B88-4047-94C7-A9A054A5F644}" type="parTrans" cxnId="{F6058C86-073A-4E00-92DD-6D388ED59630}">
      <dgm:prSet/>
      <dgm:spPr/>
      <dgm:t>
        <a:bodyPr/>
        <a:lstStyle/>
        <a:p>
          <a:endParaRPr lang="en-GB"/>
        </a:p>
      </dgm:t>
    </dgm:pt>
    <dgm:pt modelId="{3DF9C507-C8DE-4A2C-9434-6E057DCE17C6}" type="sibTrans" cxnId="{F6058C86-073A-4E00-92DD-6D388ED59630}">
      <dgm:prSet/>
      <dgm:spPr/>
      <dgm:t>
        <a:bodyPr/>
        <a:lstStyle/>
        <a:p>
          <a:endParaRPr lang="en-GB"/>
        </a:p>
      </dgm:t>
    </dgm:pt>
    <dgm:pt modelId="{8C015082-BE21-45D3-9153-408783141246}">
      <dgm:prSet phldrT="[Text]"/>
      <dgm:spPr/>
      <dgm:t>
        <a:bodyPr/>
        <a:lstStyle/>
        <a:p>
          <a:endParaRPr lang="en-GB" dirty="0"/>
        </a:p>
      </dgm:t>
    </dgm:pt>
    <dgm:pt modelId="{53C35225-299B-499F-A168-76A3D295BFE3}" type="parTrans" cxnId="{83A458C2-DA79-46D3-9C7A-963DCB74ADD4}">
      <dgm:prSet/>
      <dgm:spPr/>
      <dgm:t>
        <a:bodyPr/>
        <a:lstStyle/>
        <a:p>
          <a:endParaRPr lang="en-GB"/>
        </a:p>
      </dgm:t>
    </dgm:pt>
    <dgm:pt modelId="{641B5866-3CEE-4E5F-9AB4-A566E540596D}" type="sibTrans" cxnId="{83A458C2-DA79-46D3-9C7A-963DCB74ADD4}">
      <dgm:prSet/>
      <dgm:spPr/>
      <dgm:t>
        <a:bodyPr/>
        <a:lstStyle/>
        <a:p>
          <a:endParaRPr lang="en-GB"/>
        </a:p>
      </dgm:t>
    </dgm:pt>
    <dgm:pt modelId="{88A46FAF-924E-463F-9010-40FFB8593044}" type="pres">
      <dgm:prSet presAssocID="{34C25B81-CFCD-49B1-9A94-796AF6E3E3F5}" presName="linear" presStyleCnt="0">
        <dgm:presLayoutVars>
          <dgm:animLvl val="lvl"/>
          <dgm:resizeHandles val="exact"/>
        </dgm:presLayoutVars>
      </dgm:prSet>
      <dgm:spPr/>
    </dgm:pt>
    <dgm:pt modelId="{94CCA1C8-F0B4-4948-B101-F02A19C76362}" type="pres">
      <dgm:prSet presAssocID="{193201D6-41FB-499E-A890-DFF04C2E2851}" presName="parentText" presStyleLbl="node1" presStyleIdx="0" presStyleCnt="2">
        <dgm:presLayoutVars>
          <dgm:chMax val="0"/>
          <dgm:bulletEnabled val="1"/>
        </dgm:presLayoutVars>
      </dgm:prSet>
      <dgm:spPr/>
    </dgm:pt>
    <dgm:pt modelId="{94E3CCD9-C7DA-47D6-92D3-5F99937F17C3}" type="pres">
      <dgm:prSet presAssocID="{153402A6-8247-4225-AC10-C05228C2FE0D}" presName="spacer" presStyleCnt="0"/>
      <dgm:spPr/>
    </dgm:pt>
    <dgm:pt modelId="{E3D8B518-1A72-4E1D-9379-EB82E07AD574}" type="pres">
      <dgm:prSet presAssocID="{C58EEAFE-28DA-4041-A033-345847AAE405}" presName="parentText" presStyleLbl="node1" presStyleIdx="1" presStyleCnt="2">
        <dgm:presLayoutVars>
          <dgm:chMax val="0"/>
          <dgm:bulletEnabled val="1"/>
        </dgm:presLayoutVars>
      </dgm:prSet>
      <dgm:spPr/>
    </dgm:pt>
    <dgm:pt modelId="{24EAA5ED-44F0-466B-B9C1-621E74AA272C}" type="pres">
      <dgm:prSet presAssocID="{C58EEAFE-28DA-4041-A033-345847AAE405}" presName="childText" presStyleLbl="revTx" presStyleIdx="0" presStyleCnt="1">
        <dgm:presLayoutVars>
          <dgm:bulletEnabled val="1"/>
        </dgm:presLayoutVars>
      </dgm:prSet>
      <dgm:spPr/>
    </dgm:pt>
  </dgm:ptLst>
  <dgm:cxnLst>
    <dgm:cxn modelId="{3657B703-5CE4-470D-8FA7-0ADD00DA89B7}" type="presOf" srcId="{34C25B81-CFCD-49B1-9A94-796AF6E3E3F5}" destId="{88A46FAF-924E-463F-9010-40FFB8593044}" srcOrd="0" destOrd="0" presId="urn:microsoft.com/office/officeart/2005/8/layout/vList2"/>
    <dgm:cxn modelId="{8FA69640-C642-4D96-88FA-807E75EEBD97}" type="presOf" srcId="{8C015082-BE21-45D3-9153-408783141246}" destId="{24EAA5ED-44F0-466B-B9C1-621E74AA272C}" srcOrd="0" destOrd="0" presId="urn:microsoft.com/office/officeart/2005/8/layout/vList2"/>
    <dgm:cxn modelId="{77D64A7E-183A-4680-B0F5-DCADAA74917C}" srcId="{34C25B81-CFCD-49B1-9A94-796AF6E3E3F5}" destId="{193201D6-41FB-499E-A890-DFF04C2E2851}" srcOrd="0" destOrd="0" parTransId="{12C3B367-2879-424B-8A8E-D209F2CE4054}" sibTransId="{153402A6-8247-4225-AC10-C05228C2FE0D}"/>
    <dgm:cxn modelId="{F6058C86-073A-4E00-92DD-6D388ED59630}" srcId="{34C25B81-CFCD-49B1-9A94-796AF6E3E3F5}" destId="{C58EEAFE-28DA-4041-A033-345847AAE405}" srcOrd="1" destOrd="0" parTransId="{F365CB0C-0B88-4047-94C7-A9A054A5F644}" sibTransId="{3DF9C507-C8DE-4A2C-9434-6E057DCE17C6}"/>
    <dgm:cxn modelId="{2FC0BE95-C1FE-4B72-BAE2-F96417DB55F9}" type="presOf" srcId="{193201D6-41FB-499E-A890-DFF04C2E2851}" destId="{94CCA1C8-F0B4-4948-B101-F02A19C76362}" srcOrd="0" destOrd="0" presId="urn:microsoft.com/office/officeart/2005/8/layout/vList2"/>
    <dgm:cxn modelId="{83A458C2-DA79-46D3-9C7A-963DCB74ADD4}" srcId="{C58EEAFE-28DA-4041-A033-345847AAE405}" destId="{8C015082-BE21-45D3-9153-408783141246}" srcOrd="0" destOrd="0" parTransId="{53C35225-299B-499F-A168-76A3D295BFE3}" sibTransId="{641B5866-3CEE-4E5F-9AB4-A566E540596D}"/>
    <dgm:cxn modelId="{CB7C50F8-6C1A-415D-BA98-9C019DD203B0}" type="presOf" srcId="{C58EEAFE-28DA-4041-A033-345847AAE405}" destId="{E3D8B518-1A72-4E1D-9379-EB82E07AD574}" srcOrd="0" destOrd="0" presId="urn:microsoft.com/office/officeart/2005/8/layout/vList2"/>
    <dgm:cxn modelId="{0F7A4046-D08B-4E04-9144-63D9F056FED2}" type="presParOf" srcId="{88A46FAF-924E-463F-9010-40FFB8593044}" destId="{94CCA1C8-F0B4-4948-B101-F02A19C76362}" srcOrd="0" destOrd="0" presId="urn:microsoft.com/office/officeart/2005/8/layout/vList2"/>
    <dgm:cxn modelId="{84ECCC06-0AF6-48AD-B6E4-CFD6E7CE4022}" type="presParOf" srcId="{88A46FAF-924E-463F-9010-40FFB8593044}" destId="{94E3CCD9-C7DA-47D6-92D3-5F99937F17C3}" srcOrd="1" destOrd="0" presId="urn:microsoft.com/office/officeart/2005/8/layout/vList2"/>
    <dgm:cxn modelId="{4DE207D2-B41A-420F-9C12-D81E24D21883}" type="presParOf" srcId="{88A46FAF-924E-463F-9010-40FFB8593044}" destId="{E3D8B518-1A72-4E1D-9379-EB82E07AD574}" srcOrd="2" destOrd="0" presId="urn:microsoft.com/office/officeart/2005/8/layout/vList2"/>
    <dgm:cxn modelId="{5BA80607-651A-42D7-B657-5A23C5BE67BA}" type="presParOf" srcId="{88A46FAF-924E-463F-9010-40FFB8593044}" destId="{24EAA5ED-44F0-466B-B9C1-621E74AA272C}" srcOrd="3" destOrd="0" presId="urn:microsoft.com/office/officeart/2005/8/layout/vList2"/>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C25B81-CFCD-49B1-9A94-796AF6E3E3F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193201D6-41FB-499E-A890-DFF04C2E2851}">
      <dgm:prSet phldrT="[Text]"/>
      <dgm:spPr/>
      <dgm:t>
        <a:bodyPr/>
        <a:lstStyle/>
        <a:p>
          <a:pPr algn="ctr"/>
          <a:r>
            <a:rPr lang="en-GB" b="0" dirty="0"/>
            <a:t>Arts</a:t>
          </a:r>
        </a:p>
      </dgm:t>
    </dgm:pt>
    <dgm:pt modelId="{12C3B367-2879-424B-8A8E-D209F2CE4054}" type="parTrans" cxnId="{77D64A7E-183A-4680-B0F5-DCADAA74917C}">
      <dgm:prSet/>
      <dgm:spPr/>
      <dgm:t>
        <a:bodyPr/>
        <a:lstStyle/>
        <a:p>
          <a:endParaRPr lang="en-GB"/>
        </a:p>
      </dgm:t>
    </dgm:pt>
    <dgm:pt modelId="{153402A6-8247-4225-AC10-C05228C2FE0D}" type="sibTrans" cxnId="{77D64A7E-183A-4680-B0F5-DCADAA74917C}">
      <dgm:prSet/>
      <dgm:spPr/>
      <dgm:t>
        <a:bodyPr/>
        <a:lstStyle/>
        <a:p>
          <a:endParaRPr lang="en-GB"/>
        </a:p>
      </dgm:t>
    </dgm:pt>
    <dgm:pt modelId="{C58EEAFE-28DA-4041-A033-345847AAE405}">
      <dgm:prSet phldrT="[Text]"/>
      <dgm:spPr/>
      <dgm:t>
        <a:bodyPr/>
        <a:lstStyle/>
        <a:p>
          <a:pPr algn="ctr"/>
          <a:r>
            <a:rPr lang="en-GB" b="0" dirty="0"/>
            <a:t>Biological Sciences</a:t>
          </a:r>
        </a:p>
      </dgm:t>
    </dgm:pt>
    <dgm:pt modelId="{F365CB0C-0B88-4047-94C7-A9A054A5F644}" type="parTrans" cxnId="{F6058C86-073A-4E00-92DD-6D388ED59630}">
      <dgm:prSet/>
      <dgm:spPr/>
      <dgm:t>
        <a:bodyPr/>
        <a:lstStyle/>
        <a:p>
          <a:endParaRPr lang="en-GB"/>
        </a:p>
      </dgm:t>
    </dgm:pt>
    <dgm:pt modelId="{3DF9C507-C8DE-4A2C-9434-6E057DCE17C6}" type="sibTrans" cxnId="{F6058C86-073A-4E00-92DD-6D388ED59630}">
      <dgm:prSet/>
      <dgm:spPr/>
      <dgm:t>
        <a:bodyPr/>
        <a:lstStyle/>
        <a:p>
          <a:endParaRPr lang="en-GB"/>
        </a:p>
      </dgm:t>
    </dgm:pt>
    <dgm:pt modelId="{8C015082-BE21-45D3-9153-408783141246}">
      <dgm:prSet phldrT="[Text]"/>
      <dgm:spPr/>
      <dgm:t>
        <a:bodyPr/>
        <a:lstStyle/>
        <a:p>
          <a:endParaRPr lang="en-GB" dirty="0"/>
        </a:p>
      </dgm:t>
    </dgm:pt>
    <dgm:pt modelId="{53C35225-299B-499F-A168-76A3D295BFE3}" type="parTrans" cxnId="{83A458C2-DA79-46D3-9C7A-963DCB74ADD4}">
      <dgm:prSet/>
      <dgm:spPr/>
      <dgm:t>
        <a:bodyPr/>
        <a:lstStyle/>
        <a:p>
          <a:endParaRPr lang="en-GB"/>
        </a:p>
      </dgm:t>
    </dgm:pt>
    <dgm:pt modelId="{641B5866-3CEE-4E5F-9AB4-A566E540596D}" type="sibTrans" cxnId="{83A458C2-DA79-46D3-9C7A-963DCB74ADD4}">
      <dgm:prSet/>
      <dgm:spPr/>
      <dgm:t>
        <a:bodyPr/>
        <a:lstStyle/>
        <a:p>
          <a:endParaRPr lang="en-GB"/>
        </a:p>
      </dgm:t>
    </dgm:pt>
    <dgm:pt modelId="{88A46FAF-924E-463F-9010-40FFB8593044}" type="pres">
      <dgm:prSet presAssocID="{34C25B81-CFCD-49B1-9A94-796AF6E3E3F5}" presName="linear" presStyleCnt="0">
        <dgm:presLayoutVars>
          <dgm:animLvl val="lvl"/>
          <dgm:resizeHandles val="exact"/>
        </dgm:presLayoutVars>
      </dgm:prSet>
      <dgm:spPr/>
    </dgm:pt>
    <dgm:pt modelId="{94CCA1C8-F0B4-4948-B101-F02A19C76362}" type="pres">
      <dgm:prSet presAssocID="{193201D6-41FB-499E-A890-DFF04C2E2851}" presName="parentText" presStyleLbl="node1" presStyleIdx="0" presStyleCnt="2">
        <dgm:presLayoutVars>
          <dgm:chMax val="0"/>
          <dgm:bulletEnabled val="1"/>
        </dgm:presLayoutVars>
      </dgm:prSet>
      <dgm:spPr/>
    </dgm:pt>
    <dgm:pt modelId="{94E3CCD9-C7DA-47D6-92D3-5F99937F17C3}" type="pres">
      <dgm:prSet presAssocID="{153402A6-8247-4225-AC10-C05228C2FE0D}" presName="spacer" presStyleCnt="0"/>
      <dgm:spPr/>
    </dgm:pt>
    <dgm:pt modelId="{E3D8B518-1A72-4E1D-9379-EB82E07AD574}" type="pres">
      <dgm:prSet presAssocID="{C58EEAFE-28DA-4041-A033-345847AAE405}" presName="parentText" presStyleLbl="node1" presStyleIdx="1" presStyleCnt="2">
        <dgm:presLayoutVars>
          <dgm:chMax val="0"/>
          <dgm:bulletEnabled val="1"/>
        </dgm:presLayoutVars>
      </dgm:prSet>
      <dgm:spPr/>
    </dgm:pt>
    <dgm:pt modelId="{24EAA5ED-44F0-466B-B9C1-621E74AA272C}" type="pres">
      <dgm:prSet presAssocID="{C58EEAFE-28DA-4041-A033-345847AAE405}" presName="childText" presStyleLbl="revTx" presStyleIdx="0" presStyleCnt="1">
        <dgm:presLayoutVars>
          <dgm:bulletEnabled val="1"/>
        </dgm:presLayoutVars>
      </dgm:prSet>
      <dgm:spPr/>
    </dgm:pt>
  </dgm:ptLst>
  <dgm:cxnLst>
    <dgm:cxn modelId="{8A932C21-0A66-49D1-B43D-EB4EB63692E8}" type="presOf" srcId="{8C015082-BE21-45D3-9153-408783141246}" destId="{24EAA5ED-44F0-466B-B9C1-621E74AA272C}" srcOrd="0" destOrd="0" presId="urn:microsoft.com/office/officeart/2005/8/layout/vList2"/>
    <dgm:cxn modelId="{9EC20763-7B97-43CA-AF14-E827E84C34EC}" type="presOf" srcId="{34C25B81-CFCD-49B1-9A94-796AF6E3E3F5}" destId="{88A46FAF-924E-463F-9010-40FFB8593044}" srcOrd="0" destOrd="0" presId="urn:microsoft.com/office/officeart/2005/8/layout/vList2"/>
    <dgm:cxn modelId="{77D64A7E-183A-4680-B0F5-DCADAA74917C}" srcId="{34C25B81-CFCD-49B1-9A94-796AF6E3E3F5}" destId="{193201D6-41FB-499E-A890-DFF04C2E2851}" srcOrd="0" destOrd="0" parTransId="{12C3B367-2879-424B-8A8E-D209F2CE4054}" sibTransId="{153402A6-8247-4225-AC10-C05228C2FE0D}"/>
    <dgm:cxn modelId="{F6058C86-073A-4E00-92DD-6D388ED59630}" srcId="{34C25B81-CFCD-49B1-9A94-796AF6E3E3F5}" destId="{C58EEAFE-28DA-4041-A033-345847AAE405}" srcOrd="1" destOrd="0" parTransId="{F365CB0C-0B88-4047-94C7-A9A054A5F644}" sibTransId="{3DF9C507-C8DE-4A2C-9434-6E057DCE17C6}"/>
    <dgm:cxn modelId="{30CA2CAD-8682-41B1-BCFB-ECDC81198BF4}" type="presOf" srcId="{193201D6-41FB-499E-A890-DFF04C2E2851}" destId="{94CCA1C8-F0B4-4948-B101-F02A19C76362}" srcOrd="0" destOrd="0" presId="urn:microsoft.com/office/officeart/2005/8/layout/vList2"/>
    <dgm:cxn modelId="{83A458C2-DA79-46D3-9C7A-963DCB74ADD4}" srcId="{C58EEAFE-28DA-4041-A033-345847AAE405}" destId="{8C015082-BE21-45D3-9153-408783141246}" srcOrd="0" destOrd="0" parTransId="{53C35225-299B-499F-A168-76A3D295BFE3}" sibTransId="{641B5866-3CEE-4E5F-9AB4-A566E540596D}"/>
    <dgm:cxn modelId="{D2BC72DA-A4A6-4F62-A0A1-30CF47DA3CBD}" type="presOf" srcId="{C58EEAFE-28DA-4041-A033-345847AAE405}" destId="{E3D8B518-1A72-4E1D-9379-EB82E07AD574}" srcOrd="0" destOrd="0" presId="urn:microsoft.com/office/officeart/2005/8/layout/vList2"/>
    <dgm:cxn modelId="{A9C2FFF5-C89D-4D04-9D4D-889569B66068}" type="presParOf" srcId="{88A46FAF-924E-463F-9010-40FFB8593044}" destId="{94CCA1C8-F0B4-4948-B101-F02A19C76362}" srcOrd="0" destOrd="0" presId="urn:microsoft.com/office/officeart/2005/8/layout/vList2"/>
    <dgm:cxn modelId="{C8202E1D-6E27-4671-A4AE-A06C1E745478}" type="presParOf" srcId="{88A46FAF-924E-463F-9010-40FFB8593044}" destId="{94E3CCD9-C7DA-47D6-92D3-5F99937F17C3}" srcOrd="1" destOrd="0" presId="urn:microsoft.com/office/officeart/2005/8/layout/vList2"/>
    <dgm:cxn modelId="{CEB0BEFC-6BCA-43E1-9D7E-D0B05F019FCC}" type="presParOf" srcId="{88A46FAF-924E-463F-9010-40FFB8593044}" destId="{E3D8B518-1A72-4E1D-9379-EB82E07AD574}" srcOrd="2" destOrd="0" presId="urn:microsoft.com/office/officeart/2005/8/layout/vList2"/>
    <dgm:cxn modelId="{155620AC-B2A5-43A0-A597-BE1708CF4979}" type="presParOf" srcId="{88A46FAF-924E-463F-9010-40FFB8593044}" destId="{24EAA5ED-44F0-466B-B9C1-621E74AA272C}" srcOrd="3" destOrd="0" presId="urn:microsoft.com/office/officeart/2005/8/layout/vList2"/>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4A730-CB7E-4B6C-869B-7933FBADBF06}">
      <dsp:nvSpPr>
        <dsp:cNvPr id="0" name=""/>
        <dsp:cNvSpPr/>
      </dsp:nvSpPr>
      <dsp:spPr>
        <a:xfrm>
          <a:off x="1248446" y="438939"/>
          <a:ext cx="1225299" cy="1367219"/>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5715" rIns="11430" bIns="5715" numCol="1" spcCol="1270" anchor="ctr" anchorCtr="0">
          <a:noAutofit/>
        </a:bodyPr>
        <a:lstStyle/>
        <a:p>
          <a:pPr marL="0" lvl="0" indent="0" algn="ctr" defTabSz="400050">
            <a:lnSpc>
              <a:spcPct val="90000"/>
            </a:lnSpc>
            <a:spcBef>
              <a:spcPct val="0"/>
            </a:spcBef>
            <a:spcAft>
              <a:spcPct val="35000"/>
            </a:spcAft>
            <a:buNone/>
          </a:pPr>
          <a:endParaRPr lang="en-GB" sz="900" kern="1200" dirty="0"/>
        </a:p>
      </dsp:txBody>
      <dsp:txXfrm>
        <a:off x="1554771" y="644022"/>
        <a:ext cx="597333" cy="957053"/>
      </dsp:txXfrm>
    </dsp:sp>
    <dsp:sp modelId="{709AEC5E-1F05-4ADB-BCBD-C7B02E9ADABE}">
      <dsp:nvSpPr>
        <dsp:cNvPr id="0" name=""/>
        <dsp:cNvSpPr/>
      </dsp:nvSpPr>
      <dsp:spPr>
        <a:xfrm>
          <a:off x="5695" y="321065"/>
          <a:ext cx="1583470" cy="15832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t>Departments nominate</a:t>
          </a:r>
        </a:p>
      </dsp:txBody>
      <dsp:txXfrm>
        <a:off x="237589" y="552927"/>
        <a:ext cx="1119682" cy="1119527"/>
      </dsp:txXfrm>
    </dsp:sp>
    <dsp:sp modelId="{F55238FF-7A6C-44F9-AEBF-232CB37D5F87}">
      <dsp:nvSpPr>
        <dsp:cNvPr id="0" name=""/>
        <dsp:cNvSpPr/>
      </dsp:nvSpPr>
      <dsp:spPr>
        <a:xfrm>
          <a:off x="3787608" y="439404"/>
          <a:ext cx="1192187" cy="1367219"/>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5715" rIns="11430" bIns="5715" numCol="1" spcCol="1270" anchor="ctr" anchorCtr="0">
          <a:noAutofit/>
        </a:bodyPr>
        <a:lstStyle/>
        <a:p>
          <a:pPr marL="0" lvl="0" indent="0" algn="ctr" defTabSz="400050">
            <a:lnSpc>
              <a:spcPct val="90000"/>
            </a:lnSpc>
            <a:spcBef>
              <a:spcPct val="0"/>
            </a:spcBef>
            <a:spcAft>
              <a:spcPct val="35000"/>
            </a:spcAft>
            <a:buNone/>
          </a:pPr>
          <a:endParaRPr lang="en-GB" sz="900" kern="1200" dirty="0"/>
        </a:p>
      </dsp:txBody>
      <dsp:txXfrm>
        <a:off x="4085655" y="644487"/>
        <a:ext cx="581191" cy="957053"/>
      </dsp:txXfrm>
    </dsp:sp>
    <dsp:sp modelId="{66459D92-168F-4F2D-8C63-0D9A237F292E}">
      <dsp:nvSpPr>
        <dsp:cNvPr id="0" name=""/>
        <dsp:cNvSpPr/>
      </dsp:nvSpPr>
      <dsp:spPr>
        <a:xfrm>
          <a:off x="2459285" y="306953"/>
          <a:ext cx="1615112" cy="16114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t>Shortlisting committees review</a:t>
          </a:r>
        </a:p>
      </dsp:txBody>
      <dsp:txXfrm>
        <a:off x="2695813" y="542948"/>
        <a:ext cx="1142056" cy="1139485"/>
      </dsp:txXfrm>
    </dsp:sp>
    <dsp:sp modelId="{FCF30510-62B5-45BA-A930-D910E961110C}">
      <dsp:nvSpPr>
        <dsp:cNvPr id="0" name=""/>
        <dsp:cNvSpPr/>
      </dsp:nvSpPr>
      <dsp:spPr>
        <a:xfrm flipH="1" flipV="1">
          <a:off x="1825145" y="1566676"/>
          <a:ext cx="225308" cy="41043"/>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0BBC4D-2680-4340-B386-104185EF6C5F}">
      <dsp:nvSpPr>
        <dsp:cNvPr id="0" name=""/>
        <dsp:cNvSpPr/>
      </dsp:nvSpPr>
      <dsp:spPr>
        <a:xfrm>
          <a:off x="4928697" y="284817"/>
          <a:ext cx="1670027" cy="16557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t>Interview panels interview and select</a:t>
          </a:r>
        </a:p>
      </dsp:txBody>
      <dsp:txXfrm>
        <a:off x="5173267" y="527296"/>
        <a:ext cx="1180887" cy="11707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CCA1C8-F0B4-4948-B101-F02A19C76362}">
      <dsp:nvSpPr>
        <dsp:cNvPr id="0" name=""/>
        <dsp:cNvSpPr/>
      </dsp:nvSpPr>
      <dsp:spPr>
        <a:xfrm>
          <a:off x="0" y="18204"/>
          <a:ext cx="1595719" cy="3597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0" kern="1200" dirty="0"/>
            <a:t>Physical Sciences</a:t>
          </a:r>
        </a:p>
      </dsp:txBody>
      <dsp:txXfrm>
        <a:off x="17563" y="35767"/>
        <a:ext cx="1560593" cy="324648"/>
      </dsp:txXfrm>
    </dsp:sp>
    <dsp:sp modelId="{E3D8B518-1A72-4E1D-9379-EB82E07AD574}">
      <dsp:nvSpPr>
        <dsp:cNvPr id="0" name=""/>
        <dsp:cNvSpPr/>
      </dsp:nvSpPr>
      <dsp:spPr>
        <a:xfrm>
          <a:off x="0" y="421179"/>
          <a:ext cx="1595719" cy="3597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0" kern="1200" dirty="0"/>
            <a:t>Social Sciences</a:t>
          </a:r>
        </a:p>
      </dsp:txBody>
      <dsp:txXfrm>
        <a:off x="17563" y="438742"/>
        <a:ext cx="1560593" cy="324648"/>
      </dsp:txXfrm>
    </dsp:sp>
    <dsp:sp modelId="{24EAA5ED-44F0-466B-B9C1-621E74AA272C}">
      <dsp:nvSpPr>
        <dsp:cNvPr id="0" name=""/>
        <dsp:cNvSpPr/>
      </dsp:nvSpPr>
      <dsp:spPr>
        <a:xfrm>
          <a:off x="0" y="780954"/>
          <a:ext cx="1595719"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664" tIns="19050" rIns="106680" bIns="19050" numCol="1" spcCol="1270" anchor="t" anchorCtr="0">
          <a:noAutofit/>
        </a:bodyPr>
        <a:lstStyle/>
        <a:p>
          <a:pPr marL="114300" lvl="1" indent="-114300" algn="l" defTabSz="533400">
            <a:lnSpc>
              <a:spcPct val="90000"/>
            </a:lnSpc>
            <a:spcBef>
              <a:spcPct val="0"/>
            </a:spcBef>
            <a:spcAft>
              <a:spcPct val="20000"/>
            </a:spcAft>
            <a:buChar char="•"/>
          </a:pPr>
          <a:endParaRPr lang="en-GB" sz="1200" kern="1200" dirty="0"/>
        </a:p>
      </dsp:txBody>
      <dsp:txXfrm>
        <a:off x="0" y="780954"/>
        <a:ext cx="1595719" cy="248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CCA1C8-F0B4-4948-B101-F02A19C76362}">
      <dsp:nvSpPr>
        <dsp:cNvPr id="0" name=""/>
        <dsp:cNvSpPr/>
      </dsp:nvSpPr>
      <dsp:spPr>
        <a:xfrm>
          <a:off x="0" y="18204"/>
          <a:ext cx="1595719" cy="3597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0" kern="1200" dirty="0"/>
            <a:t>Arts</a:t>
          </a:r>
        </a:p>
      </dsp:txBody>
      <dsp:txXfrm>
        <a:off x="17563" y="35767"/>
        <a:ext cx="1560593" cy="324648"/>
      </dsp:txXfrm>
    </dsp:sp>
    <dsp:sp modelId="{E3D8B518-1A72-4E1D-9379-EB82E07AD574}">
      <dsp:nvSpPr>
        <dsp:cNvPr id="0" name=""/>
        <dsp:cNvSpPr/>
      </dsp:nvSpPr>
      <dsp:spPr>
        <a:xfrm>
          <a:off x="0" y="421179"/>
          <a:ext cx="1595719" cy="3597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0" kern="1200" dirty="0"/>
            <a:t>Biological Sciences</a:t>
          </a:r>
        </a:p>
      </dsp:txBody>
      <dsp:txXfrm>
        <a:off x="17563" y="438742"/>
        <a:ext cx="1560593" cy="324648"/>
      </dsp:txXfrm>
    </dsp:sp>
    <dsp:sp modelId="{24EAA5ED-44F0-466B-B9C1-621E74AA272C}">
      <dsp:nvSpPr>
        <dsp:cNvPr id="0" name=""/>
        <dsp:cNvSpPr/>
      </dsp:nvSpPr>
      <dsp:spPr>
        <a:xfrm>
          <a:off x="0" y="780954"/>
          <a:ext cx="1595719"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664" tIns="19050" rIns="106680" bIns="19050" numCol="1" spcCol="1270" anchor="t" anchorCtr="0">
          <a:noAutofit/>
        </a:bodyPr>
        <a:lstStyle/>
        <a:p>
          <a:pPr marL="114300" lvl="1" indent="-114300" algn="l" defTabSz="533400">
            <a:lnSpc>
              <a:spcPct val="90000"/>
            </a:lnSpc>
            <a:spcBef>
              <a:spcPct val="0"/>
            </a:spcBef>
            <a:spcAft>
              <a:spcPct val="20000"/>
            </a:spcAft>
            <a:buChar char="•"/>
          </a:pPr>
          <a:endParaRPr lang="en-GB" sz="1200" kern="1200" dirty="0"/>
        </a:p>
      </dsp:txBody>
      <dsp:txXfrm>
        <a:off x="0" y="780954"/>
        <a:ext cx="1595719" cy="248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CCA1C8-F0B4-4948-B101-F02A19C76362}">
      <dsp:nvSpPr>
        <dsp:cNvPr id="0" name=""/>
        <dsp:cNvSpPr/>
      </dsp:nvSpPr>
      <dsp:spPr>
        <a:xfrm>
          <a:off x="0" y="18204"/>
          <a:ext cx="1595719" cy="3597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0" kern="1200" dirty="0"/>
            <a:t>Physical Sciences</a:t>
          </a:r>
        </a:p>
      </dsp:txBody>
      <dsp:txXfrm>
        <a:off x="17563" y="35767"/>
        <a:ext cx="1560593" cy="324648"/>
      </dsp:txXfrm>
    </dsp:sp>
    <dsp:sp modelId="{E3D8B518-1A72-4E1D-9379-EB82E07AD574}">
      <dsp:nvSpPr>
        <dsp:cNvPr id="0" name=""/>
        <dsp:cNvSpPr/>
      </dsp:nvSpPr>
      <dsp:spPr>
        <a:xfrm>
          <a:off x="0" y="421179"/>
          <a:ext cx="1595719" cy="3597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0" kern="1200" dirty="0"/>
            <a:t>Social Sciences</a:t>
          </a:r>
        </a:p>
      </dsp:txBody>
      <dsp:txXfrm>
        <a:off x="17563" y="438742"/>
        <a:ext cx="1560593" cy="324648"/>
      </dsp:txXfrm>
    </dsp:sp>
    <dsp:sp modelId="{24EAA5ED-44F0-466B-B9C1-621E74AA272C}">
      <dsp:nvSpPr>
        <dsp:cNvPr id="0" name=""/>
        <dsp:cNvSpPr/>
      </dsp:nvSpPr>
      <dsp:spPr>
        <a:xfrm>
          <a:off x="0" y="780954"/>
          <a:ext cx="1595719"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664" tIns="19050" rIns="106680" bIns="19050" numCol="1" spcCol="1270" anchor="t" anchorCtr="0">
          <a:noAutofit/>
        </a:bodyPr>
        <a:lstStyle/>
        <a:p>
          <a:pPr marL="114300" lvl="1" indent="-114300" algn="l" defTabSz="533400">
            <a:lnSpc>
              <a:spcPct val="90000"/>
            </a:lnSpc>
            <a:spcBef>
              <a:spcPct val="0"/>
            </a:spcBef>
            <a:spcAft>
              <a:spcPct val="20000"/>
            </a:spcAft>
            <a:buChar char="•"/>
          </a:pPr>
          <a:endParaRPr lang="en-GB" sz="1200" kern="1200" dirty="0"/>
        </a:p>
      </dsp:txBody>
      <dsp:txXfrm>
        <a:off x="0" y="780954"/>
        <a:ext cx="1595719" cy="2484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CCA1C8-F0B4-4948-B101-F02A19C76362}">
      <dsp:nvSpPr>
        <dsp:cNvPr id="0" name=""/>
        <dsp:cNvSpPr/>
      </dsp:nvSpPr>
      <dsp:spPr>
        <a:xfrm>
          <a:off x="0" y="18204"/>
          <a:ext cx="1595719" cy="3597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0" kern="1200" dirty="0"/>
            <a:t>Arts</a:t>
          </a:r>
        </a:p>
      </dsp:txBody>
      <dsp:txXfrm>
        <a:off x="17563" y="35767"/>
        <a:ext cx="1560593" cy="324648"/>
      </dsp:txXfrm>
    </dsp:sp>
    <dsp:sp modelId="{E3D8B518-1A72-4E1D-9379-EB82E07AD574}">
      <dsp:nvSpPr>
        <dsp:cNvPr id="0" name=""/>
        <dsp:cNvSpPr/>
      </dsp:nvSpPr>
      <dsp:spPr>
        <a:xfrm>
          <a:off x="0" y="421179"/>
          <a:ext cx="1595719" cy="3597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0" kern="1200" dirty="0"/>
            <a:t>Biological Sciences</a:t>
          </a:r>
        </a:p>
      </dsp:txBody>
      <dsp:txXfrm>
        <a:off x="17563" y="438742"/>
        <a:ext cx="1560593" cy="324648"/>
      </dsp:txXfrm>
    </dsp:sp>
    <dsp:sp modelId="{24EAA5ED-44F0-466B-B9C1-621E74AA272C}">
      <dsp:nvSpPr>
        <dsp:cNvPr id="0" name=""/>
        <dsp:cNvSpPr/>
      </dsp:nvSpPr>
      <dsp:spPr>
        <a:xfrm>
          <a:off x="0" y="780954"/>
          <a:ext cx="1595719"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664" tIns="19050" rIns="106680" bIns="19050" numCol="1" spcCol="1270" anchor="t" anchorCtr="0">
          <a:noAutofit/>
        </a:bodyPr>
        <a:lstStyle/>
        <a:p>
          <a:pPr marL="114300" lvl="1" indent="-114300" algn="l" defTabSz="533400">
            <a:lnSpc>
              <a:spcPct val="90000"/>
            </a:lnSpc>
            <a:spcBef>
              <a:spcPct val="0"/>
            </a:spcBef>
            <a:spcAft>
              <a:spcPct val="20000"/>
            </a:spcAft>
            <a:buChar char="•"/>
          </a:pPr>
          <a:endParaRPr lang="en-GB" sz="1200" kern="1200" dirty="0"/>
        </a:p>
      </dsp:txBody>
      <dsp:txXfrm>
        <a:off x="0" y="780954"/>
        <a:ext cx="1595719" cy="2484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F82C026-D385-4165-9374-4B3CB950E402}" type="datetimeFigureOut">
              <a:rPr lang="en-GB"/>
              <a:pPr>
                <a:defRPr/>
              </a:pPr>
              <a:t>09/09/2020</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8CAEA0F-BA8E-4095-BEC8-6CBA0A82E2A1}" type="slidenum">
              <a:rPr lang="en-GB"/>
              <a:pPr>
                <a:defRPr/>
              </a:pPr>
              <a:t>‹#›</a:t>
            </a:fld>
            <a:endParaRPr lang="en-GB" dirty="0"/>
          </a:p>
        </p:txBody>
      </p:sp>
    </p:spTree>
    <p:extLst>
      <p:ext uri="{BB962C8B-B14F-4D97-AF65-F5344CB8AC3E}">
        <p14:creationId xmlns:p14="http://schemas.microsoft.com/office/powerpoint/2010/main" val="14968810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graduate.study.cam.ac.uk/application-process/how-do-i-apply/application-fe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graduate.study.cam.ac.uk/college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raduate.study.cam.ac.uk/application-process/entry-requirement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p:cNvSpPr>
            <a:spLocks noGrp="1" noRot="1" noChangeAspect="1"/>
          </p:cNvSpPr>
          <p:nvPr>
            <p:ph type="sldImg"/>
          </p:nvPr>
        </p:nvSpPr>
        <p:spPr bwMode="auto">
          <a:noFill/>
          <a:ln>
            <a:solidFill>
              <a:srgbClr val="000000"/>
            </a:solidFill>
            <a:miter lim="800000"/>
            <a:headEnd/>
            <a:tailEnd/>
          </a:ln>
        </p:spPr>
      </p:sp>
      <p:sp>
        <p:nvSpPr>
          <p:cNvPr id="187394" name="Notes Placeholder 2"/>
          <p:cNvSpPr>
            <a:spLocks noGrp="1"/>
          </p:cNvSpPr>
          <p:nvPr>
            <p:ph type="body" idx="1"/>
          </p:nvPr>
        </p:nvSpPr>
        <p:spPr bwMode="auto">
          <a:noFill/>
        </p:spPr>
        <p:txBody>
          <a:bodyPr wrap="square" numCol="1" anchor="t" anchorCtr="0" compatLnSpc="1">
            <a:prstTxWarp prst="textNoShape">
              <a:avLst/>
            </a:prstTxWarp>
          </a:bodyPr>
          <a:lstStyle/>
          <a:p>
            <a:pPr lvl="0"/>
            <a:r>
              <a:rPr lang="en-US" sz="1200" kern="1200" dirty="0">
                <a:solidFill>
                  <a:schemeClr val="tx1"/>
                </a:solidFill>
                <a:effectLst/>
                <a:latin typeface="+mn-lt"/>
                <a:ea typeface="+mn-ea"/>
                <a:cs typeface="+mn-cs"/>
              </a:rPr>
              <a:t>15 minute presentation followed by Q&amp;A</a:t>
            </a:r>
          </a:p>
          <a:p>
            <a:pPr lvl="0"/>
            <a:r>
              <a:rPr lang="en-US" sz="1200" kern="1200" dirty="0">
                <a:solidFill>
                  <a:schemeClr val="tx1"/>
                </a:solidFill>
                <a:effectLst/>
                <a:latin typeface="+mn-lt"/>
                <a:ea typeface="+mn-ea"/>
                <a:cs typeface="+mn-cs"/>
              </a:rPr>
              <a:t>Update title for each event</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187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6CAD6D-D8EA-4E67-8BF2-8F1A54113052}" type="slidenum">
              <a:rPr lang="en-GB">
                <a:cs typeface="Arial" charset="0"/>
              </a:rPr>
              <a:pPr fontAlgn="base">
                <a:spcBef>
                  <a:spcPct val="0"/>
                </a:spcBef>
                <a:spcAft>
                  <a:spcPct val="0"/>
                </a:spcAft>
                <a:defRPr/>
              </a:pPr>
              <a:t>1</a:t>
            </a:fld>
            <a:endParaRPr lang="en-GB">
              <a:cs typeface="Arial" charset="0"/>
            </a:endParaRPr>
          </a:p>
        </p:txBody>
      </p:sp>
    </p:spTree>
    <p:extLst>
      <p:ext uri="{BB962C8B-B14F-4D97-AF65-F5344CB8AC3E}">
        <p14:creationId xmlns:p14="http://schemas.microsoft.com/office/powerpoint/2010/main" val="3281225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Slide Image Placeholder 1"/>
          <p:cNvSpPr>
            <a:spLocks noGrp="1" noRot="1" noChangeAspect="1"/>
          </p:cNvSpPr>
          <p:nvPr>
            <p:ph type="sldImg"/>
          </p:nvPr>
        </p:nvSpPr>
        <p:spPr bwMode="auto">
          <a:noFill/>
          <a:ln>
            <a:solidFill>
              <a:srgbClr val="000000"/>
            </a:solidFill>
            <a:miter lim="800000"/>
            <a:headEnd/>
            <a:tailEnd/>
          </a:ln>
        </p:spPr>
      </p:sp>
      <p:sp>
        <p:nvSpPr>
          <p:cNvPr id="21401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b="1" dirty="0"/>
          </a:p>
          <a:p>
            <a:pPr>
              <a:buFontTx/>
              <a:buChar char="•"/>
            </a:pPr>
            <a:r>
              <a:rPr lang="en-GB" baseline="0" dirty="0"/>
              <a:t>Both are in </a:t>
            </a:r>
            <a:r>
              <a:rPr lang="en-GB" dirty="0"/>
              <a:t>addition to docs needed for application for admission</a:t>
            </a:r>
          </a:p>
          <a:p>
            <a:pPr lvl="1">
              <a:buFontTx/>
              <a:buChar char="•"/>
            </a:pPr>
            <a:r>
              <a:rPr lang="en-GB" dirty="0"/>
              <a:t>Statement submitted on the main </a:t>
            </a:r>
            <a:r>
              <a:rPr lang="en-GB" dirty="0" err="1"/>
              <a:t>Uni</a:t>
            </a:r>
            <a:r>
              <a:rPr lang="en-GB" dirty="0"/>
              <a:t> form but</a:t>
            </a:r>
            <a:r>
              <a:rPr lang="en-GB" baseline="0" dirty="0"/>
              <a:t> are </a:t>
            </a:r>
          </a:p>
          <a:p>
            <a:pPr lvl="1">
              <a:buFontTx/>
              <a:buChar char="•"/>
            </a:pPr>
            <a:r>
              <a:rPr lang="en-GB" baseline="0" dirty="0"/>
              <a:t>Referee requested via main form and will receive a link</a:t>
            </a:r>
            <a:endParaRPr lang="en-GB" dirty="0"/>
          </a:p>
          <a:p>
            <a:pPr>
              <a:buFontTx/>
              <a:buChar char="•"/>
            </a:pPr>
            <a:r>
              <a:rPr lang="en-GB" dirty="0"/>
              <a:t>Both are opportunities</a:t>
            </a:r>
            <a:r>
              <a:rPr lang="en-GB" baseline="0" dirty="0"/>
              <a:t> to show how you fit with our four criteria – should be targeted and use examples</a:t>
            </a:r>
          </a:p>
          <a:p>
            <a:pPr>
              <a:buFontTx/>
              <a:buChar char="•"/>
            </a:pPr>
            <a:r>
              <a:rPr lang="en-GB" dirty="0"/>
              <a:t>Both read by shortlisting committee and interview panels</a:t>
            </a:r>
          </a:p>
          <a:p>
            <a:pPr>
              <a:buFontTx/>
              <a:buChar char="•"/>
            </a:pPr>
            <a:r>
              <a:rPr lang="en-GB" dirty="0"/>
              <a:t>Used to reduce larger group nominated by departments to smaller groups for interviews and awards</a:t>
            </a:r>
          </a:p>
          <a:p>
            <a:pPr>
              <a:buFontTx/>
              <a:buNone/>
            </a:pPr>
            <a:endParaRPr lang="en-GB" dirty="0"/>
          </a:p>
        </p:txBody>
      </p:sp>
      <p:sp>
        <p:nvSpPr>
          <p:cNvPr id="2140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47FA6C-E9B9-404B-834D-50943BC49B10}" type="slidenum">
              <a:rPr lang="en-GB">
                <a:cs typeface="Arial" charset="0"/>
              </a:rPr>
              <a:pPr fontAlgn="base">
                <a:spcBef>
                  <a:spcPct val="0"/>
                </a:spcBef>
                <a:spcAft>
                  <a:spcPct val="0"/>
                </a:spcAft>
                <a:defRPr/>
              </a:pPr>
              <a:t>10</a:t>
            </a:fld>
            <a:endParaRPr lang="en-GB">
              <a:cs typeface="Arial" charset="0"/>
            </a:endParaRPr>
          </a:p>
        </p:txBody>
      </p:sp>
    </p:spTree>
    <p:extLst>
      <p:ext uri="{BB962C8B-B14F-4D97-AF65-F5344CB8AC3E}">
        <p14:creationId xmlns:p14="http://schemas.microsoft.com/office/powerpoint/2010/main" val="1208686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lnSpc>
                <a:spcPct val="80000"/>
              </a:lnSpc>
              <a:spcBef>
                <a:spcPts val="0"/>
              </a:spcBef>
              <a:spcAft>
                <a:spcPts val="0"/>
              </a:spcAft>
              <a:buFont typeface="Arial" pitchFamily="34" charset="0"/>
              <a:buNone/>
              <a:defRPr/>
            </a:pPr>
            <a:endParaRPr lang="en-GB" sz="1400" b="1" dirty="0">
              <a:latin typeface="Arial" pitchFamily="34" charset="0"/>
              <a:ea typeface="ＭＳ Ｐゴシック" pitchFamily="34" charset="-128"/>
            </a:endParaRPr>
          </a:p>
          <a:p>
            <a:pPr eaLnBrk="1" fontAlgn="auto" hangingPunct="1">
              <a:spcBef>
                <a:spcPts val="0"/>
              </a:spcBef>
              <a:spcAft>
                <a:spcPts val="0"/>
              </a:spcAft>
              <a:buFontTx/>
              <a:buNone/>
              <a:defRPr/>
            </a:pPr>
            <a:endParaRPr lang="en-US" dirty="0">
              <a:ea typeface="ＭＳ Ｐゴシック" pitchFamily="34" charset="-128"/>
            </a:endParaRPr>
          </a:p>
          <a:p>
            <a:pPr eaLnBrk="1" fontAlgn="auto" hangingPunct="1">
              <a:spcBef>
                <a:spcPts val="0"/>
              </a:spcBef>
              <a:spcAft>
                <a:spcPts val="0"/>
              </a:spcAft>
              <a:buFontTx/>
              <a:buNone/>
              <a:defRPr/>
            </a:pPr>
            <a:r>
              <a:rPr lang="en-US" dirty="0">
                <a:ea typeface="ＭＳ Ｐゴシック" pitchFamily="34" charset="-128"/>
              </a:rPr>
              <a:t>Keep an eye on the deadlines</a:t>
            </a:r>
            <a:r>
              <a:rPr lang="en-US" baseline="0" dirty="0">
                <a:ea typeface="ＭＳ Ｐゴシック" pitchFamily="34" charset="-128"/>
              </a:rPr>
              <a:t> as depends on the course you are applying to – you can see these on GAO page and in the application form itself, which has a countdown timer</a:t>
            </a:r>
            <a:endParaRPr lang="en-US" dirty="0">
              <a:ea typeface="ＭＳ Ｐゴシック" pitchFamily="34" charset="-128"/>
            </a:endParaRPr>
          </a:p>
          <a:p>
            <a:pPr eaLnBrk="1" fontAlgn="auto" hangingPunct="1">
              <a:spcBef>
                <a:spcPts val="0"/>
              </a:spcBef>
              <a:spcAft>
                <a:spcPts val="0"/>
              </a:spcAft>
              <a:buFontTx/>
              <a:buNone/>
              <a:defRPr/>
            </a:pPr>
            <a:r>
              <a:rPr lang="en-US" dirty="0">
                <a:ea typeface="ＭＳ Ｐゴシック" pitchFamily="34" charset="-128"/>
              </a:rPr>
              <a:t>Don’t leave it to the last minute.</a:t>
            </a:r>
          </a:p>
        </p:txBody>
      </p:sp>
      <p:sp>
        <p:nvSpPr>
          <p:cNvPr id="2222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E217F6-2611-4664-9DA3-9C2814B14E9F}" type="slidenum">
              <a:rPr lang="en-GB">
                <a:cs typeface="Arial" charset="0"/>
              </a:rPr>
              <a:pPr fontAlgn="base">
                <a:spcBef>
                  <a:spcPct val="0"/>
                </a:spcBef>
                <a:spcAft>
                  <a:spcPct val="0"/>
                </a:spcAft>
                <a:defRPr/>
              </a:pPr>
              <a:t>11</a:t>
            </a:fld>
            <a:endParaRPr lang="en-GB">
              <a:cs typeface="Arial" charset="0"/>
            </a:endParaRPr>
          </a:p>
        </p:txBody>
      </p:sp>
    </p:spTree>
    <p:extLst>
      <p:ext uri="{BB962C8B-B14F-4D97-AF65-F5344CB8AC3E}">
        <p14:creationId xmlns:p14="http://schemas.microsoft.com/office/powerpoint/2010/main" val="1519658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GB" sz="1200" b="0" i="0" kern="1200" dirty="0">
                <a:solidFill>
                  <a:schemeClr val="tx1"/>
                </a:solidFill>
                <a:effectLst/>
                <a:latin typeface="+mn-lt"/>
                <a:ea typeface="+mn-ea"/>
                <a:cs typeface="+mn-cs"/>
              </a:rPr>
              <a:t>Gates Cambridge uses a three-stage selection process to ensure Scholars meet all of our criteria to the highest degree.</a:t>
            </a: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1. Departmental ranking</a:t>
            </a:r>
          </a:p>
          <a:p>
            <a:r>
              <a:rPr lang="en-GB" sz="1200" b="0" i="0" kern="1200" dirty="0">
                <a:solidFill>
                  <a:schemeClr val="tx1"/>
                </a:solidFill>
                <a:effectLst/>
                <a:latin typeface="+mn-lt"/>
                <a:ea typeface="+mn-ea"/>
                <a:cs typeface="+mn-cs"/>
              </a:rPr>
              <a:t>In order to ensure only the most academically outstanding candidates are considered, the Trust asks academic departments in Cambridge to rank eligible applicants on academic ability only. Those who are put forward by their departments are considered the most academically outstanding applicants they have received that year.</a:t>
            </a: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2. Shortlisting​</a:t>
            </a:r>
          </a:p>
          <a:p>
            <a:r>
              <a:rPr lang="en-GB" sz="1200" b="0" i="0" kern="1200" dirty="0">
                <a:solidFill>
                  <a:schemeClr val="tx1"/>
                </a:solidFill>
                <a:effectLst/>
                <a:latin typeface="+mn-lt"/>
                <a:ea typeface="+mn-ea"/>
                <a:cs typeface="+mn-cs"/>
              </a:rPr>
              <a:t>Once the Trust has a list of all nominated candidates, these are divided into broad subject areas and passed to our Shortlisting Committees. These Committees look at the candidates’ entire application pack (including the Gates Cambridge Statement and Reference) and apply all four Gates Cambridge criteria in order to identify those who will be invited for interview. Everyone who is shortlisted for interview will have gone through an exceptionally competitive process and will show evidence of meeting the four Gates Cambridge criteria.</a:t>
            </a: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3. Interview</a:t>
            </a:r>
          </a:p>
          <a:p>
            <a:r>
              <a:rPr lang="en-GB" sz="1200" b="0" i="0" kern="1200" dirty="0">
                <a:solidFill>
                  <a:schemeClr val="tx1"/>
                </a:solidFill>
                <a:effectLst/>
                <a:latin typeface="+mn-lt"/>
                <a:ea typeface="+mn-ea"/>
                <a:cs typeface="+mn-cs"/>
              </a:rPr>
              <a:t>All shortlisted candidates have a short interview to assess how they meet all four Gates Cambridge criteria and Scholars are selected after interview. Interview candidates will be sent full details of the format and arrangements. If you are shortlisted for interview you will have already gone through an incredibly competitive process</a:t>
            </a:r>
          </a:p>
          <a:p>
            <a:endParaRPr lang="en-GB" sz="1300" b="1" dirty="0"/>
          </a:p>
          <a:p>
            <a:r>
              <a:rPr lang="en-GB" sz="1300" b="1" dirty="0"/>
              <a:t>Full details on the website</a:t>
            </a:r>
          </a:p>
        </p:txBody>
      </p:sp>
      <p:sp>
        <p:nvSpPr>
          <p:cNvPr id="2160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3C1496-D7C8-4EF3-95EF-F65D61C50EBB}" type="slidenum">
              <a:rPr lang="en-GB">
                <a:cs typeface="Arial" charset="0"/>
              </a:rPr>
              <a:pPr fontAlgn="base">
                <a:spcBef>
                  <a:spcPct val="0"/>
                </a:spcBef>
                <a:spcAft>
                  <a:spcPct val="0"/>
                </a:spcAft>
                <a:defRPr/>
              </a:pPr>
              <a:t>12</a:t>
            </a:fld>
            <a:endParaRPr lang="en-GB">
              <a:cs typeface="Arial" charset="0"/>
            </a:endParaRPr>
          </a:p>
        </p:txBody>
      </p:sp>
    </p:spTree>
    <p:extLst>
      <p:ext uri="{BB962C8B-B14F-4D97-AF65-F5344CB8AC3E}">
        <p14:creationId xmlns:p14="http://schemas.microsoft.com/office/powerpoint/2010/main" val="1407679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lgn="l" fontAlgn="base"/>
            <a:r>
              <a:rPr lang="en-GB" sz="1800" b="0" i="0" dirty="0">
                <a:solidFill>
                  <a:srgbClr val="000000"/>
                </a:solidFill>
                <a:effectLst/>
                <a:latin typeface="Calibri" panose="020F0502020204030204" pitchFamily="34" charset="0"/>
              </a:rPr>
              <a:t>Research course - important for admission and funding. Understand content of masters course and how it fits with you skills, experience and plans. Really interrogate the course website. For PhDs - engage early with your proposed department and contact relevant academics who look like they could supervise your planned research project. Ensure there is someone willing to supervise. Research resources   - has Cambridge got what you need to successfully complete a PhD in area of research?</a:t>
            </a:r>
          </a:p>
          <a:p>
            <a:pPr algn="l" fontAlgn="base"/>
            <a:br>
              <a:rPr lang="en-GB" sz="1800" b="0" i="0" dirty="0">
                <a:solidFill>
                  <a:srgbClr val="000000"/>
                </a:solidFill>
                <a:effectLst/>
                <a:latin typeface="Calibri" panose="020F0502020204030204" pitchFamily="34" charset="0"/>
              </a:rPr>
            </a:br>
            <a:endParaRPr lang="en-GB" sz="1800" b="0" i="0" dirty="0">
              <a:solidFill>
                <a:srgbClr val="000000"/>
              </a:solidFill>
              <a:effectLst/>
              <a:latin typeface="Calibri" panose="020F0502020204030204" pitchFamily="34" charset="0"/>
            </a:endParaRPr>
          </a:p>
          <a:p>
            <a:pPr algn="l" fontAlgn="base"/>
            <a:r>
              <a:rPr lang="en-GB" sz="1800" b="0" i="0" dirty="0">
                <a:solidFill>
                  <a:srgbClr val="000000"/>
                </a:solidFill>
                <a:effectLst/>
                <a:latin typeface="Calibri" panose="020F0502020204030204" pitchFamily="34" charset="0"/>
              </a:rPr>
              <a:t>Why course at Cambridge - this is a GC criterion but also good for admission and other funding to be able to make a strong case for a specific course at Cambridge. How does it fit with your experience, skills and plans?</a:t>
            </a:r>
          </a:p>
          <a:p>
            <a:pPr algn="l" fontAlgn="base"/>
            <a:br>
              <a:rPr lang="en-GB" sz="1800" b="0" i="0" dirty="0">
                <a:solidFill>
                  <a:srgbClr val="000000"/>
                </a:solidFill>
                <a:effectLst/>
                <a:latin typeface="Calibri" panose="020F0502020204030204" pitchFamily="34" charset="0"/>
              </a:rPr>
            </a:br>
            <a:endParaRPr lang="en-GB" sz="1800" b="0" i="0" dirty="0">
              <a:solidFill>
                <a:srgbClr val="000000"/>
              </a:solidFill>
              <a:effectLst/>
              <a:latin typeface="Calibri" panose="020F0502020204030204" pitchFamily="34" charset="0"/>
            </a:endParaRPr>
          </a:p>
          <a:p>
            <a:pPr algn="l" fontAlgn="base"/>
            <a:r>
              <a:rPr lang="en-GB" sz="1800" b="0" i="0" dirty="0">
                <a:solidFill>
                  <a:srgbClr val="000000"/>
                </a:solidFill>
                <a:effectLst/>
                <a:latin typeface="Calibri" panose="020F0502020204030204" pitchFamily="34" charset="0"/>
              </a:rPr>
              <a:t>All funding - not just GC, plenty of other funding. Apply for everything you are eligible for. Much is via the form, but some is via separate applications. Funding search will guide you. Again, ensure you fully research each funding option and make your case about why your fit its specific criteria.</a:t>
            </a:r>
          </a:p>
          <a:p>
            <a:pPr algn="l" fontAlgn="base"/>
            <a:br>
              <a:rPr lang="en-GB" sz="1800" b="0" i="0" dirty="0">
                <a:solidFill>
                  <a:srgbClr val="000000"/>
                </a:solidFill>
                <a:effectLst/>
                <a:latin typeface="Calibri" panose="020F0502020204030204" pitchFamily="34" charset="0"/>
              </a:rPr>
            </a:br>
            <a:endParaRPr lang="en-GB" sz="1800" b="0" i="0" dirty="0">
              <a:solidFill>
                <a:srgbClr val="000000"/>
              </a:solidFill>
              <a:effectLst/>
              <a:latin typeface="Calibri" panose="020F0502020204030204" pitchFamily="34" charset="0"/>
            </a:endParaRPr>
          </a:p>
          <a:p>
            <a:pPr algn="l" fontAlgn="base"/>
            <a:r>
              <a:rPr lang="en-GB" sz="1800" b="0" i="0" dirty="0">
                <a:solidFill>
                  <a:srgbClr val="000000"/>
                </a:solidFill>
                <a:effectLst/>
                <a:latin typeface="Calibri" panose="020F0502020204030204" pitchFamily="34" charset="0"/>
              </a:rPr>
              <a:t>Referees - important to engage early with them, They will be busy and need you to provide details of your plans. True for 2 academic references but even more so for GC reference - that ref just hit all 4 GC buttons - not a third academic reference and not a rehash of a standard scholarship reference.  </a:t>
            </a:r>
          </a:p>
          <a:p>
            <a:pPr algn="l" fontAlgn="base"/>
            <a:br>
              <a:rPr lang="en-GB" sz="1800" b="0" i="0" dirty="0">
                <a:solidFill>
                  <a:srgbClr val="000000"/>
                </a:solidFill>
                <a:effectLst/>
                <a:latin typeface="Calibri" panose="020F0502020204030204" pitchFamily="34" charset="0"/>
              </a:rPr>
            </a:br>
            <a:endParaRPr lang="en-GB" sz="1800" b="0" i="0" dirty="0">
              <a:solidFill>
                <a:srgbClr val="000000"/>
              </a:solidFill>
              <a:effectLst/>
              <a:latin typeface="Calibri" panose="020F0502020204030204" pitchFamily="34" charset="0"/>
            </a:endParaRPr>
          </a:p>
          <a:p>
            <a:pPr algn="l" fontAlgn="base"/>
            <a:r>
              <a:rPr lang="en-GB" sz="1800" b="0" i="0" dirty="0">
                <a:solidFill>
                  <a:srgbClr val="000000"/>
                </a:solidFill>
                <a:effectLst/>
                <a:latin typeface="Calibri" panose="020F0502020204030204" pitchFamily="34" charset="0"/>
              </a:rPr>
              <a:t>Input from others - always useful to get external input on your draft application. Ask friends, Colleagues, academics and those who have undertaken postgraduate study if they can spare time to review and feed back so you can home your application.</a:t>
            </a:r>
          </a:p>
          <a:p>
            <a:pPr algn="l" fontAlgn="base"/>
            <a:br>
              <a:rPr lang="en-GB" sz="1800" b="0" i="0" dirty="0">
                <a:solidFill>
                  <a:srgbClr val="000000"/>
                </a:solidFill>
                <a:effectLst/>
                <a:latin typeface="Calibri" panose="020F0502020204030204" pitchFamily="34" charset="0"/>
              </a:rPr>
            </a:br>
            <a:endParaRPr lang="en-GB" sz="1800" b="0" i="0" dirty="0">
              <a:solidFill>
                <a:srgbClr val="000000"/>
              </a:solidFill>
              <a:effectLst/>
              <a:latin typeface="Calibri" panose="020F0502020204030204" pitchFamily="34" charset="0"/>
            </a:endParaRPr>
          </a:p>
          <a:p>
            <a:pPr algn="l" fontAlgn="base"/>
            <a:r>
              <a:rPr lang="en-GB" sz="1800" b="0" i="0" dirty="0">
                <a:solidFill>
                  <a:srgbClr val="000000"/>
                </a:solidFill>
                <a:effectLst/>
                <a:latin typeface="Calibri" panose="020F0502020204030204" pitchFamily="34" charset="0"/>
              </a:rPr>
              <a:t>Deadline - don t miss them! But also don't submit at the last minute! Allow for technical issues, last minute changes and the unexpected t happen. There are no extensions</a:t>
            </a:r>
          </a:p>
          <a:p>
            <a:pPr algn="l" fontAlgn="base"/>
            <a:br>
              <a:rPr lang="en-GB" sz="1800" b="0" i="0" dirty="0">
                <a:solidFill>
                  <a:srgbClr val="000000"/>
                </a:solidFill>
                <a:effectLst/>
                <a:latin typeface="Calibri" panose="020F0502020204030204" pitchFamily="34" charset="0"/>
              </a:rPr>
            </a:br>
            <a:endParaRPr lang="en-GB" sz="1800" b="0" i="0" dirty="0">
              <a:solidFill>
                <a:srgbClr val="000000"/>
              </a:solidFill>
              <a:effectLst/>
              <a:latin typeface="Calibri" panose="020F0502020204030204" pitchFamily="34" charset="0"/>
            </a:endParaRPr>
          </a:p>
          <a:p>
            <a:pPr algn="l" fontAlgn="base"/>
            <a:r>
              <a:rPr lang="en-GB" sz="1800" b="0" i="0" dirty="0">
                <a:solidFill>
                  <a:srgbClr val="000000"/>
                </a:solidFill>
                <a:effectLst/>
                <a:latin typeface="Calibri" panose="020F0502020204030204" pitchFamily="34" charset="0"/>
              </a:rPr>
              <a:t> </a:t>
            </a:r>
          </a:p>
          <a:p>
            <a:pPr eaLnBrk="1" fontAlgn="auto" hangingPunct="1">
              <a:spcBef>
                <a:spcPts val="0"/>
              </a:spcBef>
              <a:spcAft>
                <a:spcPts val="0"/>
              </a:spcAft>
              <a:buFontTx/>
              <a:buNone/>
              <a:defRPr/>
            </a:pPr>
            <a:endParaRPr lang="en-US" dirty="0">
              <a:ea typeface="ＭＳ Ｐゴシック" pitchFamily="34" charset="-128"/>
            </a:endParaRPr>
          </a:p>
        </p:txBody>
      </p:sp>
      <p:sp>
        <p:nvSpPr>
          <p:cNvPr id="2222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E217F6-2611-4664-9DA3-9C2814B14E9F}" type="slidenum">
              <a:rPr lang="en-GB">
                <a:cs typeface="Arial" charset="0"/>
              </a:rPr>
              <a:pPr fontAlgn="base">
                <a:spcBef>
                  <a:spcPct val="0"/>
                </a:spcBef>
                <a:spcAft>
                  <a:spcPct val="0"/>
                </a:spcAft>
                <a:defRPr/>
              </a:pPr>
              <a:t>13</a:t>
            </a:fld>
            <a:endParaRPr lang="en-GB">
              <a:cs typeface="Arial" charset="0"/>
            </a:endParaRPr>
          </a:p>
        </p:txBody>
      </p:sp>
    </p:spTree>
    <p:extLst>
      <p:ext uri="{BB962C8B-B14F-4D97-AF65-F5344CB8AC3E}">
        <p14:creationId xmlns:p14="http://schemas.microsoft.com/office/powerpoint/2010/main" val="2202297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Slide Image Placeholder 1"/>
          <p:cNvSpPr>
            <a:spLocks noGrp="1" noRot="1" noChangeAspect="1"/>
          </p:cNvSpPr>
          <p:nvPr>
            <p:ph type="sldImg"/>
          </p:nvPr>
        </p:nvSpPr>
        <p:spPr bwMode="auto">
          <a:noFill/>
          <a:ln>
            <a:solidFill>
              <a:srgbClr val="000000"/>
            </a:solidFill>
            <a:miter lim="800000"/>
            <a:headEnd/>
            <a:tailEnd/>
          </a:ln>
        </p:spPr>
      </p:sp>
      <p:sp>
        <p:nvSpPr>
          <p:cNvPr id="2385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ea typeface="MS PGothic" pitchFamily="34" charset="-128"/>
            </a:endParaRPr>
          </a:p>
        </p:txBody>
      </p:sp>
      <p:sp>
        <p:nvSpPr>
          <p:cNvPr id="2385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F4AA65-0566-40C1-8B70-F585FE5AD585}" type="slidenum">
              <a:rPr lang="en-GB">
                <a:cs typeface="Arial" charset="0"/>
              </a:rPr>
              <a:pPr fontAlgn="base">
                <a:spcBef>
                  <a:spcPct val="0"/>
                </a:spcBef>
                <a:spcAft>
                  <a:spcPct val="0"/>
                </a:spcAft>
                <a:defRPr/>
              </a:pPr>
              <a:t>14</a:t>
            </a:fld>
            <a:endParaRPr lang="en-GB">
              <a:cs typeface="Arial" charset="0"/>
            </a:endParaRPr>
          </a:p>
        </p:txBody>
      </p:sp>
    </p:spTree>
    <p:extLst>
      <p:ext uri="{BB962C8B-B14F-4D97-AF65-F5344CB8AC3E}">
        <p14:creationId xmlns:p14="http://schemas.microsoft.com/office/powerpoint/2010/main" val="1184432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2"/>
          <p:cNvSpPr>
            <a:spLocks noGrp="1" noRot="1" noChangeAspect="1" noTextEdit="1"/>
          </p:cNvSpPr>
          <p:nvPr>
            <p:ph type="sldImg"/>
          </p:nvPr>
        </p:nvSpPr>
        <p:spPr bwMode="auto">
          <a:noFill/>
          <a:ln>
            <a:solidFill>
              <a:srgbClr val="000000"/>
            </a:solidFill>
            <a:miter lim="800000"/>
            <a:headEnd/>
            <a:tailEnd/>
          </a:ln>
        </p:spPr>
      </p:sp>
      <p:sp>
        <p:nvSpPr>
          <p:cNvPr id="230402" name="Rectangle 3"/>
          <p:cNvSpPr>
            <a:spLocks noGrp="1"/>
          </p:cNvSpPr>
          <p:nvPr>
            <p:ph type="body" idx="1"/>
          </p:nvPr>
        </p:nvSpPr>
        <p:spPr bwMode="auto">
          <a:noFill/>
        </p:spPr>
        <p:txBody>
          <a:bodyPr wrap="square" numCol="1" anchor="t" anchorCtr="0" compatLnSpc="1">
            <a:prstTxWarp prst="textNoShape">
              <a:avLst/>
            </a:prstTxWarp>
          </a:bodyPr>
          <a:lstStyle/>
          <a:p>
            <a:endParaRPr lang="en-GB"/>
          </a:p>
        </p:txBody>
      </p:sp>
    </p:spTree>
    <p:extLst>
      <p:ext uri="{BB962C8B-B14F-4D97-AF65-F5344CB8AC3E}">
        <p14:creationId xmlns:p14="http://schemas.microsoft.com/office/powerpoint/2010/main" val="1525885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GB" b="1" dirty="0"/>
              <a:t>Two application rounds per year</a:t>
            </a:r>
          </a:p>
          <a:p>
            <a:pPr>
              <a:buFontTx/>
              <a:buChar char="•"/>
            </a:pPr>
            <a:r>
              <a:rPr lang="en-GB" dirty="0"/>
              <a:t> US citizens normally resident in the USA</a:t>
            </a:r>
          </a:p>
          <a:p>
            <a:pPr>
              <a:buFontTx/>
              <a:buChar char="•"/>
            </a:pPr>
            <a:r>
              <a:rPr lang="en-GB" dirty="0"/>
              <a:t> Citizens of all countries other than the USA (except the United Kingdom), and US citizens normally resident outside the USA</a:t>
            </a:r>
          </a:p>
          <a:p>
            <a:endParaRPr lang="en-GB" b="1" dirty="0"/>
          </a:p>
          <a:p>
            <a:r>
              <a:rPr lang="en-GB" b="1" dirty="0"/>
              <a:t>Competitive</a:t>
            </a:r>
          </a:p>
          <a:p>
            <a:pPr>
              <a:buFontTx/>
              <a:buChar char="•"/>
            </a:pPr>
            <a:r>
              <a:rPr lang="en-GB" dirty="0"/>
              <a:t> Highly competitive but those who meet the criteria are strongly encouraged to apply</a:t>
            </a:r>
          </a:p>
          <a:p>
            <a:pPr>
              <a:buFontTx/>
              <a:buChar char="•"/>
            </a:pPr>
            <a:r>
              <a:rPr lang="en-GB" dirty="0"/>
              <a:t> Many Scholars thought they would not be successful and have been</a:t>
            </a:r>
          </a:p>
          <a:p>
            <a:pPr>
              <a:buFontTx/>
              <a:buNone/>
            </a:pPr>
            <a:endParaRPr lang="en-GB" dirty="0"/>
          </a:p>
        </p:txBody>
      </p:sp>
      <p:sp>
        <p:nvSpPr>
          <p:cNvPr id="2160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3C1496-D7C8-4EF3-95EF-F65D61C50EBB}" type="slidenum">
              <a:rPr lang="en-GB">
                <a:cs typeface="Arial" charset="0"/>
              </a:rPr>
              <a:pPr fontAlgn="base">
                <a:spcBef>
                  <a:spcPct val="0"/>
                </a:spcBef>
                <a:spcAft>
                  <a:spcPct val="0"/>
                </a:spcAft>
                <a:defRPr/>
              </a:pPr>
              <a:t>16</a:t>
            </a:fld>
            <a:endParaRPr lang="en-GB">
              <a:cs typeface="Arial" charset="0"/>
            </a:endParaRPr>
          </a:p>
        </p:txBody>
      </p:sp>
    </p:spTree>
    <p:extLst>
      <p:ext uri="{BB962C8B-B14F-4D97-AF65-F5344CB8AC3E}">
        <p14:creationId xmlns:p14="http://schemas.microsoft.com/office/powerpoint/2010/main" val="1056504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Slide Image Placeholder 1"/>
          <p:cNvSpPr>
            <a:spLocks noGrp="1" noRot="1" noChangeAspect="1"/>
          </p:cNvSpPr>
          <p:nvPr>
            <p:ph type="sldImg"/>
          </p:nvPr>
        </p:nvSpPr>
        <p:spPr bwMode="auto">
          <a:noFill/>
          <a:ln>
            <a:solidFill>
              <a:srgbClr val="000000"/>
            </a:solidFill>
            <a:miter lim="800000"/>
            <a:headEnd/>
            <a:tailEnd/>
          </a:ln>
        </p:spPr>
      </p:sp>
      <p:sp>
        <p:nvSpPr>
          <p:cNvPr id="21197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
        <p:nvSpPr>
          <p:cNvPr id="2119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5202A1-D5B2-463A-93A3-47D2055EC6AD}" type="slidenum">
              <a:rPr lang="en-GB">
                <a:cs typeface="Arial" charset="0"/>
              </a:rPr>
              <a:pPr fontAlgn="base">
                <a:spcBef>
                  <a:spcPct val="0"/>
                </a:spcBef>
                <a:spcAft>
                  <a:spcPct val="0"/>
                </a:spcAft>
                <a:defRPr/>
              </a:pPr>
              <a:t>17</a:t>
            </a:fld>
            <a:endParaRPr lang="en-GB">
              <a:cs typeface="Arial" charset="0"/>
            </a:endParaRPr>
          </a:p>
        </p:txBody>
      </p:sp>
    </p:spTree>
    <p:extLst>
      <p:ext uri="{BB962C8B-B14F-4D97-AF65-F5344CB8AC3E}">
        <p14:creationId xmlns:p14="http://schemas.microsoft.com/office/powerpoint/2010/main" val="214336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Slide Image Placeholder 1"/>
          <p:cNvSpPr>
            <a:spLocks noGrp="1" noRot="1" noChangeAspect="1"/>
          </p:cNvSpPr>
          <p:nvPr>
            <p:ph type="sldImg"/>
          </p:nvPr>
        </p:nvSpPr>
        <p:spPr bwMode="auto">
          <a:noFill/>
          <a:ln>
            <a:solidFill>
              <a:srgbClr val="000000"/>
            </a:solidFill>
            <a:miter lim="800000"/>
            <a:headEnd/>
            <a:tailEnd/>
          </a:ln>
        </p:spPr>
      </p:sp>
      <p:sp>
        <p:nvSpPr>
          <p:cNvPr id="211970"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1200" b="0" i="0" kern="1200" dirty="0">
                <a:solidFill>
                  <a:schemeClr val="tx1"/>
                </a:solidFill>
                <a:effectLst/>
                <a:latin typeface="+mn-lt"/>
                <a:ea typeface="+mn-ea"/>
                <a:cs typeface="+mn-cs"/>
              </a:rPr>
              <a:t>The statement is used by the Gates Cambridge shortlisting committees to distinguish between candidates who have been highly ranked by departments on academic grounds. It helps our committees identify those candidates who, as well as being academically outstanding, possess a capacity for leadership and commitment to improving the lives of others. This is the only part of the application form where applicants are specifically asked about their fit with the Gates Cambridge programme and you should use your background, achievements, experiences and future aims to show how you would be a good fit with the Gates Cambridge programme.</a:t>
            </a:r>
            <a:endParaRPr lang="en-GB" b="1" dirty="0"/>
          </a:p>
          <a:p>
            <a:endParaRPr lang="en-GB" b="1" dirty="0"/>
          </a:p>
          <a:p>
            <a:r>
              <a:rPr lang="en-GB" b="1" dirty="0"/>
              <a:t>Targeted</a:t>
            </a:r>
          </a:p>
          <a:p>
            <a:pPr>
              <a:buFontTx/>
              <a:buChar char="•"/>
            </a:pPr>
            <a:r>
              <a:rPr lang="en-GB" dirty="0"/>
              <a:t>Must hit all Gates Cambridge buttons </a:t>
            </a:r>
          </a:p>
          <a:p>
            <a:pPr>
              <a:buFontTx/>
              <a:buChar char="•"/>
            </a:pPr>
            <a:r>
              <a:rPr lang="en-GB" dirty="0"/>
              <a:t>Should NOT be a re-hash of personal statement for another scholarship</a:t>
            </a:r>
          </a:p>
          <a:p>
            <a:pPr>
              <a:buFontTx/>
              <a:buChar char="•"/>
            </a:pPr>
            <a:r>
              <a:rPr lang="en-GB" dirty="0"/>
              <a:t>Need to give interviewers something to talk about – allow them to draw out applicants Gates Cambridge qualities</a:t>
            </a:r>
          </a:p>
          <a:p>
            <a:endParaRPr lang="en-GB" b="1" dirty="0"/>
          </a:p>
          <a:p>
            <a:r>
              <a:rPr lang="en-GB" b="1" dirty="0"/>
              <a:t>Distinguish</a:t>
            </a:r>
          </a:p>
          <a:p>
            <a:pPr>
              <a:buFontTx/>
              <a:buChar char="•"/>
            </a:pPr>
            <a:r>
              <a:rPr lang="en-GB" dirty="0"/>
              <a:t>Anything that shows an interesting or unique way they fit the Gates Cambridge profile is useful</a:t>
            </a:r>
          </a:p>
          <a:p>
            <a:endParaRPr lang="en-GB" b="1" dirty="0"/>
          </a:p>
          <a:p>
            <a:r>
              <a:rPr lang="en-GB" b="1" dirty="0"/>
              <a:t>Key points</a:t>
            </a:r>
          </a:p>
          <a:p>
            <a:pPr>
              <a:buFontTx/>
              <a:buChar char="•"/>
            </a:pPr>
            <a:r>
              <a:rPr lang="en-GB" dirty="0"/>
              <a:t>Applicants chance to convince us they are a good fit with the Gates Cambridge programme </a:t>
            </a:r>
          </a:p>
          <a:p>
            <a:pPr>
              <a:buFontTx/>
              <a:buChar char="•"/>
            </a:pPr>
            <a:r>
              <a:rPr lang="en-GB" dirty="0"/>
              <a:t>Look through website for help and inspiration</a:t>
            </a:r>
          </a:p>
        </p:txBody>
      </p:sp>
      <p:sp>
        <p:nvSpPr>
          <p:cNvPr id="2119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5202A1-D5B2-463A-93A3-47D2055EC6AD}" type="slidenum">
              <a:rPr lang="en-GB">
                <a:cs typeface="Arial" charset="0"/>
              </a:rPr>
              <a:pPr fontAlgn="base">
                <a:spcBef>
                  <a:spcPct val="0"/>
                </a:spcBef>
                <a:spcAft>
                  <a:spcPct val="0"/>
                </a:spcAft>
                <a:defRPr/>
              </a:pPr>
              <a:t>18</a:t>
            </a:fld>
            <a:endParaRPr lang="en-GB">
              <a:cs typeface="Arial" charset="0"/>
            </a:endParaRPr>
          </a:p>
        </p:txBody>
      </p:sp>
    </p:spTree>
    <p:extLst>
      <p:ext uri="{BB962C8B-B14F-4D97-AF65-F5344CB8AC3E}">
        <p14:creationId xmlns:p14="http://schemas.microsoft.com/office/powerpoint/2010/main" val="199577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b="1" dirty="0">
                <a:solidFill>
                  <a:srgbClr val="121A1F"/>
                </a:solidFill>
                <a:latin typeface="Arial MT"/>
              </a:rPr>
              <a:t>The application pack</a:t>
            </a:r>
          </a:p>
          <a:p>
            <a:pPr eaLnBrk="1" fontAlgn="auto" hangingPunct="1">
              <a:spcBef>
                <a:spcPts val="0"/>
              </a:spcBef>
              <a:spcAft>
                <a:spcPts val="0"/>
              </a:spcAft>
              <a:defRPr/>
            </a:pPr>
            <a:endParaRPr lang="en-GB" dirty="0">
              <a:latin typeface="Arial" pitchFamily="34" charset="0"/>
              <a:ea typeface="ＭＳ Ｐゴシック" pitchFamily="34" charset="-128"/>
            </a:endParaRPr>
          </a:p>
          <a:p>
            <a:pPr marL="171450" indent="-171450" eaLnBrk="1" fontAlgn="auto" hangingPunct="1">
              <a:spcBef>
                <a:spcPts val="0"/>
              </a:spcBef>
              <a:spcAft>
                <a:spcPts val="0"/>
              </a:spcAft>
              <a:buFont typeface="Arial" pitchFamily="34" charset="0"/>
              <a:buChar char="•"/>
              <a:defRPr/>
            </a:pPr>
            <a:r>
              <a:rPr lang="en-GB" dirty="0">
                <a:latin typeface="Arial" pitchFamily="34" charset="0"/>
                <a:ea typeface="ＭＳ Ｐゴシック" pitchFamily="34" charset="-128"/>
              </a:rPr>
              <a:t>Must complete a full application pack for admission and funding</a:t>
            </a:r>
          </a:p>
          <a:p>
            <a:pPr marL="171450" indent="-171450" eaLnBrk="1" fontAlgn="auto" hangingPunct="1">
              <a:spcBef>
                <a:spcPts val="0"/>
              </a:spcBef>
              <a:spcAft>
                <a:spcPts val="0"/>
              </a:spcAft>
              <a:buFont typeface="Arial" pitchFamily="34" charset="0"/>
              <a:buChar char="•"/>
              <a:defRPr/>
            </a:pPr>
            <a:r>
              <a:rPr lang="en-GB" dirty="0">
                <a:latin typeface="Arial" pitchFamily="34" charset="0"/>
                <a:ea typeface="ＭＳ Ｐゴシック" pitchFamily="34" charset="-128"/>
              </a:rPr>
              <a:t>Gates Cambridge: must tick Gates box in funding section, write a Gates Statement and ensure Gates Reference is submitted; (and research</a:t>
            </a:r>
            <a:r>
              <a:rPr lang="en-GB" baseline="0" dirty="0">
                <a:latin typeface="Arial" pitchFamily="34" charset="0"/>
                <a:ea typeface="ＭＳ Ｐゴシック" pitchFamily="34" charset="-128"/>
              </a:rPr>
              <a:t> proposal if PhD)</a:t>
            </a:r>
            <a:endParaRPr lang="en-GB" dirty="0">
              <a:latin typeface="Arial" pitchFamily="34" charset="0"/>
              <a:ea typeface="ＭＳ Ｐゴシック" pitchFamily="34" charset="-128"/>
            </a:endParaRPr>
          </a:p>
          <a:p>
            <a:pPr marL="171450" indent="-171450" eaLnBrk="1" fontAlgn="auto" hangingPunct="1">
              <a:spcBef>
                <a:spcPts val="0"/>
              </a:spcBef>
              <a:spcAft>
                <a:spcPts val="0"/>
              </a:spcAft>
              <a:buFont typeface="Arial" pitchFamily="34" charset="0"/>
              <a:buChar char="•"/>
              <a:defRPr/>
            </a:pPr>
            <a:r>
              <a:rPr lang="en-GB" dirty="0">
                <a:latin typeface="Arial" pitchFamily="34" charset="0"/>
                <a:ea typeface="ＭＳ Ｐゴシック" pitchFamily="34" charset="-128"/>
              </a:rPr>
              <a:t>Some further documents may be required – e.g. English Language test score if not first language; some departments ask for writing sample etc. Check websites</a:t>
            </a:r>
          </a:p>
          <a:p>
            <a:pPr marL="171450" indent="-171450" eaLnBrk="1" fontAlgn="auto" hangingPunct="1">
              <a:spcBef>
                <a:spcPts val="0"/>
              </a:spcBef>
              <a:spcAft>
                <a:spcPts val="0"/>
              </a:spcAft>
              <a:buFont typeface="Arial" pitchFamily="34" charset="0"/>
              <a:buChar char="•"/>
              <a:defRPr/>
            </a:pPr>
            <a:r>
              <a:rPr lang="en-GB" b="1" dirty="0">
                <a:latin typeface="Arial" pitchFamily="34" charset="0"/>
                <a:ea typeface="ＭＳ Ｐゴシック" pitchFamily="34" charset="-128"/>
              </a:rPr>
              <a:t>No</a:t>
            </a:r>
            <a:r>
              <a:rPr lang="en-GB" dirty="0">
                <a:latin typeface="Arial" pitchFamily="34" charset="0"/>
                <a:ea typeface="ＭＳ Ｐゴシック" pitchFamily="34" charset="-128"/>
              </a:rPr>
              <a:t> institutional nomination is required – open application</a:t>
            </a:r>
          </a:p>
          <a:p>
            <a:pPr eaLnBrk="1" fontAlgn="auto" hangingPunct="1">
              <a:spcBef>
                <a:spcPts val="0"/>
              </a:spcBef>
              <a:spcAft>
                <a:spcPts val="0"/>
              </a:spcAft>
              <a:defRPr/>
            </a:pPr>
            <a:endParaRPr lang="en-GB" dirty="0">
              <a:latin typeface="Arial" pitchFamily="34" charset="0"/>
              <a:ea typeface="ＭＳ Ｐゴシック" pitchFamily="34" charset="-128"/>
            </a:endParaRPr>
          </a:p>
          <a:p>
            <a:pPr marL="0" lvl="1" eaLnBrk="1" fontAlgn="auto" hangingPunct="1">
              <a:spcBef>
                <a:spcPts val="0"/>
              </a:spcBef>
              <a:spcAft>
                <a:spcPts val="0"/>
              </a:spcAft>
              <a:defRPr/>
            </a:pPr>
            <a:r>
              <a:rPr lang="en-GB" sz="1600" b="1" dirty="0">
                <a:solidFill>
                  <a:srgbClr val="121A1F"/>
                </a:solidFill>
                <a:latin typeface="Arial MT"/>
              </a:rPr>
              <a:t>Submitting and managing your application</a:t>
            </a:r>
          </a:p>
          <a:p>
            <a:pPr eaLnBrk="1" fontAlgn="auto" hangingPunct="1">
              <a:spcBef>
                <a:spcPts val="0"/>
              </a:spcBef>
              <a:spcAft>
                <a:spcPts val="0"/>
              </a:spcAft>
              <a:defRPr/>
            </a:pPr>
            <a:endParaRPr lang="en-US" dirty="0">
              <a:ea typeface="ＭＳ Ｐゴシック" pitchFamily="34" charset="-128"/>
            </a:endParaRPr>
          </a:p>
          <a:p>
            <a:pPr marL="171450" indent="-171450" eaLnBrk="1" fontAlgn="auto" hangingPunct="1">
              <a:spcBef>
                <a:spcPts val="0"/>
              </a:spcBef>
              <a:spcAft>
                <a:spcPts val="0"/>
              </a:spcAft>
              <a:buFont typeface="Arial" pitchFamily="34" charset="0"/>
              <a:buChar char="•"/>
              <a:defRPr/>
            </a:pPr>
            <a:r>
              <a:rPr lang="en-US" dirty="0">
                <a:ea typeface="ＭＳ Ｐゴシック" pitchFamily="34" charset="-128"/>
              </a:rPr>
              <a:t>University and Gates encourage to submit on-line as more efficient for everyone, although paper application is available</a:t>
            </a:r>
          </a:p>
          <a:p>
            <a:pPr marL="171450" indent="-171450" eaLnBrk="1" fontAlgn="auto" hangingPunct="1">
              <a:spcBef>
                <a:spcPts val="0"/>
              </a:spcBef>
              <a:spcAft>
                <a:spcPts val="0"/>
              </a:spcAft>
              <a:buFont typeface="Arial" pitchFamily="34" charset="0"/>
              <a:buChar char="•"/>
              <a:defRPr/>
            </a:pPr>
            <a:r>
              <a:rPr lang="en-US" dirty="0">
                <a:ea typeface="ＭＳ Ｐゴシック" pitchFamily="34" charset="-128"/>
              </a:rPr>
              <a:t>University application fee</a:t>
            </a:r>
            <a:r>
              <a:rPr lang="en-GB" dirty="0"/>
              <a:t> is £65 – unless from a country with a fee waiver (</a:t>
            </a:r>
            <a:r>
              <a:rPr lang="en-GB" dirty="0">
                <a:hlinkClick r:id="rId3"/>
              </a:rPr>
              <a:t>https://www.graduate.study.cam.ac.uk/application-process/how-do-i-apply/application-fee</a:t>
            </a:r>
            <a:r>
              <a:rPr lang="en-GB" dirty="0"/>
              <a:t>)</a:t>
            </a:r>
            <a:r>
              <a:rPr lang="en-US" dirty="0">
                <a:ea typeface="ＭＳ Ｐゴシック" pitchFamily="34" charset="-128"/>
              </a:rPr>
              <a:t>; Gates does not charge an additional application fee</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ea typeface="ＭＳ Ｐゴシック" pitchFamily="34" charset="-128"/>
              </a:rPr>
              <a:t>Once submitted there is an on-line area  - </a:t>
            </a:r>
            <a:r>
              <a:rPr lang="en-US" b="1" dirty="0">
                <a:ea typeface="ＭＳ Ｐゴシック" pitchFamily="34" charset="-128"/>
              </a:rPr>
              <a:t>Self Service </a:t>
            </a:r>
            <a:r>
              <a:rPr lang="en-US" dirty="0">
                <a:ea typeface="ＭＳ Ｐゴシック" pitchFamily="34" charset="-128"/>
              </a:rPr>
              <a:t>- to manage your application: upload documents, see progress, etc.</a:t>
            </a:r>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marL="171450" indent="-171450" eaLnBrk="1" fontAlgn="auto" hangingPunct="1">
              <a:spcBef>
                <a:spcPts val="0"/>
              </a:spcBef>
              <a:spcAft>
                <a:spcPts val="0"/>
              </a:spcAft>
              <a:buFont typeface="Arial" pitchFamily="34" charset="0"/>
              <a:buChar char="•"/>
              <a:defRPr/>
            </a:pPr>
            <a:endParaRPr lang="en-US" dirty="0">
              <a:ea typeface="ＭＳ Ｐゴシック" pitchFamily="34" charset="-128"/>
            </a:endParaRPr>
          </a:p>
          <a:p>
            <a:pPr eaLnBrk="1" fontAlgn="auto" hangingPunct="1">
              <a:spcBef>
                <a:spcPts val="0"/>
              </a:spcBef>
              <a:spcAft>
                <a:spcPts val="0"/>
              </a:spcAft>
              <a:defRPr/>
            </a:pPr>
            <a:endParaRPr lang="en-US" dirty="0">
              <a:ea typeface="ＭＳ Ｐゴシック" pitchFamily="34" charset="-128"/>
            </a:endParaRPr>
          </a:p>
        </p:txBody>
      </p:sp>
      <p:sp>
        <p:nvSpPr>
          <p:cNvPr id="2099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4CB76D-8019-4E72-8CDB-610BB6060932}" type="slidenum">
              <a:rPr lang="en-GB">
                <a:cs typeface="Arial" charset="0"/>
              </a:rPr>
              <a:pPr fontAlgn="base">
                <a:spcBef>
                  <a:spcPct val="0"/>
                </a:spcBef>
                <a:spcAft>
                  <a:spcPct val="0"/>
                </a:spcAft>
                <a:defRPr/>
              </a:pPr>
              <a:t>19</a:t>
            </a:fld>
            <a:endParaRPr lang="en-GB">
              <a:cs typeface="Arial" charset="0"/>
            </a:endParaRPr>
          </a:p>
        </p:txBody>
      </p:sp>
    </p:spTree>
    <p:extLst>
      <p:ext uri="{BB962C8B-B14F-4D97-AF65-F5344CB8AC3E}">
        <p14:creationId xmlns:p14="http://schemas.microsoft.com/office/powerpoint/2010/main" val="3957676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Slide Image Placeholder 1"/>
          <p:cNvSpPr>
            <a:spLocks noGrp="1" noRot="1" noChangeAspect="1"/>
          </p:cNvSpPr>
          <p:nvPr>
            <p:ph type="sldImg"/>
          </p:nvPr>
        </p:nvSpPr>
        <p:spPr bwMode="auto">
          <a:noFill/>
          <a:ln>
            <a:solidFill>
              <a:srgbClr val="000000"/>
            </a:solidFill>
            <a:miter lim="800000"/>
            <a:headEnd/>
            <a:tailEnd/>
          </a:ln>
        </p:spPr>
      </p:sp>
      <p:sp>
        <p:nvSpPr>
          <p:cNvPr id="197634" name="Notes Placeholder 2"/>
          <p:cNvSpPr>
            <a:spLocks noGrp="1"/>
          </p:cNvSpPr>
          <p:nvPr>
            <p:ph type="body" idx="1"/>
          </p:nvPr>
        </p:nvSpPr>
        <p:spPr bwMode="auto">
          <a:noFill/>
        </p:spPr>
        <p:txBody>
          <a:bodyPr wrap="square" numCol="1" anchor="t" anchorCtr="0" compatLnSpc="1">
            <a:prstTxWarp prst="textNoShape">
              <a:avLst/>
            </a:prstTxWarp>
          </a:bodyPr>
          <a:lstStyle/>
          <a:p>
            <a:pPr lvl="0"/>
            <a:r>
              <a:rPr lang="en-US" sz="1200" b="1" kern="1200" dirty="0">
                <a:solidFill>
                  <a:schemeClr val="tx1"/>
                </a:solidFill>
                <a:effectLst/>
                <a:latin typeface="+mn-lt"/>
                <a:ea typeface="+mn-ea"/>
                <a:cs typeface="+mn-cs"/>
              </a:rPr>
              <a:t>Scholarship </a:t>
            </a:r>
            <a:r>
              <a:rPr lang="en-US" sz="1200" kern="1200" dirty="0">
                <a:solidFill>
                  <a:schemeClr val="tx1"/>
                </a:solidFill>
                <a:effectLst/>
                <a:latin typeface="+mn-lt"/>
                <a:ea typeface="+mn-ea"/>
                <a:cs typeface="+mn-cs"/>
              </a:rPr>
              <a:t> – cover the basics</a:t>
            </a:r>
          </a:p>
          <a:p>
            <a:pPr lvl="0"/>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Application and selection</a:t>
            </a:r>
            <a:r>
              <a:rPr lang="en-US" sz="1200" kern="1200" dirty="0">
                <a:solidFill>
                  <a:schemeClr val="tx1"/>
                </a:solidFill>
                <a:effectLst/>
                <a:latin typeface="+mn-lt"/>
                <a:ea typeface="+mn-ea"/>
                <a:cs typeface="+mn-cs"/>
              </a:rPr>
              <a:t> – key points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Scholars and Alumni </a:t>
            </a:r>
            <a:r>
              <a:rPr lang="en-US" sz="1200" kern="1200" dirty="0">
                <a:solidFill>
                  <a:schemeClr val="tx1"/>
                </a:solidFill>
                <a:effectLst/>
                <a:latin typeface="+mn-lt"/>
                <a:ea typeface="+mn-ea"/>
                <a:cs typeface="+mn-cs"/>
              </a:rPr>
              <a:t>– examples of some scholars from [country/area]</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Q&amp;A </a:t>
            </a:r>
            <a:endParaRPr lang="en-GB" sz="1200" kern="1200" dirty="0">
              <a:solidFill>
                <a:schemeClr val="tx1"/>
              </a:solidFill>
              <a:effectLst/>
              <a:latin typeface="+mn-lt"/>
              <a:ea typeface="+mn-ea"/>
              <a:cs typeface="+mn-cs"/>
            </a:endParaRPr>
          </a:p>
        </p:txBody>
      </p:sp>
      <p:sp>
        <p:nvSpPr>
          <p:cNvPr id="1976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844177-F711-497C-B59B-86C755532974}" type="slidenum">
              <a:rPr lang="en-GB">
                <a:solidFill>
                  <a:srgbClr val="000000"/>
                </a:solidFill>
                <a:cs typeface="Arial" charset="0"/>
              </a:rPr>
              <a:pPr fontAlgn="base">
                <a:spcBef>
                  <a:spcPct val="0"/>
                </a:spcBef>
                <a:spcAft>
                  <a:spcPct val="0"/>
                </a:spcAft>
                <a:defRPr/>
              </a:pPr>
              <a:t>2</a:t>
            </a:fld>
            <a:endParaRPr lang="en-GB">
              <a:solidFill>
                <a:srgbClr val="000000"/>
              </a:solidFill>
              <a:cs typeface="Arial" charset="0"/>
            </a:endParaRPr>
          </a:p>
        </p:txBody>
      </p:sp>
    </p:spTree>
    <p:extLst>
      <p:ext uri="{BB962C8B-B14F-4D97-AF65-F5344CB8AC3E}">
        <p14:creationId xmlns:p14="http://schemas.microsoft.com/office/powerpoint/2010/main" val="2368057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Slide Image Placeholder 1"/>
          <p:cNvSpPr>
            <a:spLocks noGrp="1" noRot="1" noChangeAspect="1"/>
          </p:cNvSpPr>
          <p:nvPr>
            <p:ph type="sldImg"/>
          </p:nvPr>
        </p:nvSpPr>
        <p:spPr bwMode="auto">
          <a:noFill/>
          <a:ln>
            <a:solidFill>
              <a:srgbClr val="000000"/>
            </a:solidFill>
            <a:miter lim="800000"/>
            <a:headEnd/>
            <a:tailEnd/>
          </a:ln>
        </p:spPr>
      </p:sp>
      <p:sp>
        <p:nvSpPr>
          <p:cNvPr id="226306"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None/>
            </a:pPr>
            <a:r>
              <a:rPr lang="en-US" dirty="0"/>
              <a:t>Update as needed for event – e.g. African scholars, US scholars, etc.</a:t>
            </a:r>
          </a:p>
        </p:txBody>
      </p:sp>
      <p:sp>
        <p:nvSpPr>
          <p:cNvPr id="226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FCD44DD-9F9E-4CC9-BCF9-285EF02E0B49}" type="slidenum">
              <a:rPr lang="en-GB">
                <a:solidFill>
                  <a:prstClr val="black"/>
                </a:solidFill>
              </a:rPr>
              <a:pPr>
                <a:defRPr/>
              </a:pPr>
              <a:t>20</a:t>
            </a:fld>
            <a:endParaRPr lang="en-GB">
              <a:solidFill>
                <a:prstClr val="black"/>
              </a:solidFill>
            </a:endParaRPr>
          </a:p>
        </p:txBody>
      </p:sp>
    </p:spTree>
    <p:extLst>
      <p:ext uri="{BB962C8B-B14F-4D97-AF65-F5344CB8AC3E}">
        <p14:creationId xmlns:p14="http://schemas.microsoft.com/office/powerpoint/2010/main" val="866743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Slide Image Placeholder 1"/>
          <p:cNvSpPr>
            <a:spLocks noGrp="1" noRot="1" noChangeAspect="1"/>
          </p:cNvSpPr>
          <p:nvPr>
            <p:ph type="sldImg"/>
          </p:nvPr>
        </p:nvSpPr>
        <p:spPr bwMode="auto">
          <a:noFill/>
          <a:ln>
            <a:solidFill>
              <a:srgbClr val="000000"/>
            </a:solidFill>
            <a:miter lim="800000"/>
            <a:headEnd/>
            <a:tailEnd/>
          </a:ln>
        </p:spPr>
      </p:sp>
      <p:sp>
        <p:nvSpPr>
          <p:cNvPr id="197634"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b="1" dirty="0"/>
              <a:t>What </a:t>
            </a:r>
            <a:r>
              <a:rPr lang="en-GB" dirty="0"/>
              <a:t>–one of most </a:t>
            </a:r>
            <a:r>
              <a:rPr lang="en-GB" b="1" dirty="0"/>
              <a:t>prestigious</a:t>
            </a:r>
            <a:r>
              <a:rPr lang="en-GB" dirty="0"/>
              <a:t> and </a:t>
            </a:r>
            <a:r>
              <a:rPr lang="en-GB" b="1" dirty="0"/>
              <a:t>open</a:t>
            </a:r>
            <a:r>
              <a:rPr lang="en-GB" dirty="0"/>
              <a:t> scholarships in the world </a:t>
            </a:r>
          </a:p>
          <a:p>
            <a:endParaRPr lang="en-GB" b="1" dirty="0"/>
          </a:p>
          <a:p>
            <a:r>
              <a:rPr lang="en-GB" b="1" dirty="0"/>
              <a:t>History </a:t>
            </a:r>
            <a:r>
              <a:rPr lang="en-GB" dirty="0"/>
              <a:t>– largest ever single donation to a UK university</a:t>
            </a:r>
          </a:p>
          <a:p>
            <a:endParaRPr lang="en-GB" b="1" dirty="0"/>
          </a:p>
          <a:p>
            <a:r>
              <a:rPr lang="en-GB" b="1" dirty="0"/>
              <a:t>Aim </a:t>
            </a:r>
            <a:r>
              <a:rPr lang="en-GB" dirty="0"/>
              <a:t>– more than just a cheque – creating a </a:t>
            </a:r>
            <a:r>
              <a:rPr lang="en-GB" b="1" dirty="0"/>
              <a:t>community</a:t>
            </a:r>
            <a:r>
              <a:rPr lang="en-GB" dirty="0"/>
              <a:t> and expectation is to </a:t>
            </a:r>
            <a:r>
              <a:rPr lang="en-GB" b="1" dirty="0"/>
              <a:t>have a positive</a:t>
            </a:r>
            <a:r>
              <a:rPr lang="en-GB" b="1" baseline="0" dirty="0"/>
              <a:t> impact in your chosen area</a:t>
            </a:r>
            <a:endParaRPr lang="en-GB" b="1" dirty="0"/>
          </a:p>
        </p:txBody>
      </p:sp>
      <p:sp>
        <p:nvSpPr>
          <p:cNvPr id="1976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844177-F711-497C-B59B-86C755532974}" type="slidenum">
              <a:rPr lang="en-GB">
                <a:solidFill>
                  <a:srgbClr val="000000"/>
                </a:solidFill>
                <a:cs typeface="Arial" charset="0"/>
              </a:rPr>
              <a:pPr fontAlgn="base">
                <a:spcBef>
                  <a:spcPct val="0"/>
                </a:spcBef>
                <a:spcAft>
                  <a:spcPct val="0"/>
                </a:spcAft>
                <a:defRPr/>
              </a:pPr>
              <a:t>3</a:t>
            </a:fld>
            <a:endParaRPr lang="en-GB">
              <a:solidFill>
                <a:srgbClr val="000000"/>
              </a:solidFill>
              <a:cs typeface="Arial" charset="0"/>
            </a:endParaRPr>
          </a:p>
        </p:txBody>
      </p:sp>
    </p:spTree>
    <p:extLst>
      <p:ext uri="{BB962C8B-B14F-4D97-AF65-F5344CB8AC3E}">
        <p14:creationId xmlns:p14="http://schemas.microsoft.com/office/powerpoint/2010/main" val="1678712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b="1" dirty="0"/>
              <a:t>Openness</a:t>
            </a:r>
            <a:r>
              <a:rPr lang="en-US" dirty="0"/>
              <a:t> –</a:t>
            </a:r>
            <a:r>
              <a:rPr lang="en-US" baseline="0" dirty="0"/>
              <a:t> </a:t>
            </a:r>
            <a:r>
              <a:rPr lang="en-US" dirty="0"/>
              <a:t>any citizen can apply for any subject at Cambridge (except those from UK)</a:t>
            </a:r>
          </a:p>
          <a:p>
            <a:endParaRPr lang="en-US" b="1" dirty="0"/>
          </a:p>
          <a:p>
            <a:r>
              <a:rPr lang="en-US" b="1" dirty="0"/>
              <a:t>Age - </a:t>
            </a:r>
            <a:r>
              <a:rPr lang="en-US" b="0" dirty="0"/>
              <a:t>m</a:t>
            </a:r>
            <a:r>
              <a:rPr lang="en-US" dirty="0"/>
              <a:t>any applicants straight out of university, but plenty of mature applicants with industry experience and/or families also</a:t>
            </a:r>
            <a:r>
              <a:rPr lang="en-US" baseline="0" dirty="0"/>
              <a:t> apply</a:t>
            </a:r>
            <a:endParaRPr lang="en-GB" dirty="0"/>
          </a:p>
        </p:txBody>
      </p:sp>
      <p:sp>
        <p:nvSpPr>
          <p:cNvPr id="2017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5FD783-0326-473D-8D27-EDBD456B4ECA}" type="slidenum">
              <a:rPr lang="en-GB">
                <a:cs typeface="Arial" charset="0"/>
              </a:rPr>
              <a:pPr fontAlgn="base">
                <a:spcBef>
                  <a:spcPct val="0"/>
                </a:spcBef>
                <a:spcAft>
                  <a:spcPct val="0"/>
                </a:spcAft>
                <a:defRPr/>
              </a:pPr>
              <a:t>4</a:t>
            </a:fld>
            <a:endParaRPr lang="en-GB">
              <a:cs typeface="Arial" charset="0"/>
            </a:endParaRPr>
          </a:p>
        </p:txBody>
      </p:sp>
    </p:spTree>
    <p:extLst>
      <p:ext uri="{BB962C8B-B14F-4D97-AF65-F5344CB8AC3E}">
        <p14:creationId xmlns:p14="http://schemas.microsoft.com/office/powerpoint/2010/main" val="2613300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Slide Image Placeholder 1"/>
          <p:cNvSpPr>
            <a:spLocks noGrp="1" noRot="1" noChangeAspect="1"/>
          </p:cNvSpPr>
          <p:nvPr>
            <p:ph type="sldImg"/>
          </p:nvPr>
        </p:nvSpPr>
        <p:spPr bwMode="auto">
          <a:noFill/>
          <a:ln>
            <a:solidFill>
              <a:srgbClr val="000000"/>
            </a:solidFill>
            <a:miter lim="800000"/>
            <a:headEnd/>
            <a:tailEnd/>
          </a:ln>
        </p:spPr>
      </p:sp>
      <p:sp>
        <p:nvSpPr>
          <p:cNvPr id="2037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en-GB" b="1" dirty="0">
                <a:ea typeface="MS PGothic" pitchFamily="34" charset="-128"/>
              </a:rPr>
              <a:t>Headline: </a:t>
            </a:r>
            <a:r>
              <a:rPr lang="en-GB" dirty="0">
                <a:ea typeface="MS PGothic" pitchFamily="34" charset="-128"/>
              </a:rPr>
              <a:t>One of, if not, the most generous international scholarships for study in the UK.</a:t>
            </a:r>
          </a:p>
          <a:p>
            <a:pPr eaLnBrk="1" hangingPunct="1">
              <a:lnSpc>
                <a:spcPct val="80000"/>
              </a:lnSpc>
              <a:spcBef>
                <a:spcPct val="0"/>
              </a:spcBef>
            </a:pPr>
            <a:endParaRPr lang="en-GB" dirty="0">
              <a:ea typeface="MS PGothic" pitchFamily="34" charset="-128"/>
            </a:endParaRPr>
          </a:p>
          <a:p>
            <a:pPr fontAlgn="auto">
              <a:spcBef>
                <a:spcPct val="20000"/>
              </a:spcBef>
              <a:spcAft>
                <a:spcPts val="0"/>
              </a:spcAft>
              <a:defRPr/>
            </a:pPr>
            <a:r>
              <a:rPr lang="en-GB" sz="1100" b="1" dirty="0">
                <a:solidFill>
                  <a:srgbClr val="121A1F"/>
                </a:solidFill>
                <a:latin typeface="Arial" pitchFamily="34" charset="0"/>
                <a:cs typeface="Arial" pitchFamily="34" charset="0"/>
              </a:rPr>
              <a:t>Discretionary components (upon application):</a:t>
            </a:r>
          </a:p>
          <a:p>
            <a:pPr fontAlgn="auto">
              <a:spcBef>
                <a:spcPct val="20000"/>
              </a:spcBef>
              <a:spcAft>
                <a:spcPts val="0"/>
              </a:spcAft>
              <a:defRPr/>
            </a:pPr>
            <a:endParaRPr lang="en-GB" sz="1100" b="1" dirty="0">
              <a:solidFill>
                <a:srgbClr val="121A1F"/>
              </a:solidFill>
              <a:latin typeface="Arial" pitchFamily="34" charset="0"/>
              <a:cs typeface="Arial" pitchFamily="34" charset="0"/>
            </a:endParaRPr>
          </a:p>
          <a:p>
            <a:pPr marL="263776" indent="-263776" fontAlgn="auto">
              <a:spcBef>
                <a:spcPct val="20000"/>
              </a:spcBef>
              <a:spcAft>
                <a:spcPts val="0"/>
              </a:spcAft>
              <a:buClr>
                <a:srgbClr val="B4985B"/>
              </a:buClr>
              <a:buFont typeface="Wingdings" pitchFamily="2" charset="2"/>
              <a:buChar char="§"/>
              <a:defRPr/>
            </a:pPr>
            <a:r>
              <a:rPr lang="en-GB" sz="1100" dirty="0">
                <a:solidFill>
                  <a:srgbClr val="121A1F"/>
                </a:solidFill>
                <a:latin typeface="Arial" pitchFamily="34" charset="0"/>
                <a:cs typeface="Arial" pitchFamily="34" charset="0"/>
              </a:rPr>
              <a:t>Family allowance – to bring your total income into line with the University’s suggested funding guidelines for families.</a:t>
            </a:r>
          </a:p>
          <a:p>
            <a:pPr marL="263776" indent="-263776" fontAlgn="auto">
              <a:spcBef>
                <a:spcPct val="20000"/>
              </a:spcBef>
              <a:spcAft>
                <a:spcPts val="0"/>
              </a:spcAft>
              <a:buClr>
                <a:srgbClr val="B4985B"/>
              </a:buClr>
              <a:buFont typeface="Wingdings" pitchFamily="2" charset="2"/>
              <a:buChar char="§"/>
              <a:defRPr/>
            </a:pPr>
            <a:r>
              <a:rPr lang="en-GB" sz="1100" dirty="0">
                <a:solidFill>
                  <a:srgbClr val="121A1F"/>
                </a:solidFill>
                <a:latin typeface="Arial" pitchFamily="34" charset="0"/>
                <a:cs typeface="Arial" pitchFamily="34" charset="0"/>
              </a:rPr>
              <a:t>Academic Development – up to £500 per year for conferences, language courses, etc.</a:t>
            </a:r>
          </a:p>
          <a:p>
            <a:pPr marL="263776" indent="-263776" fontAlgn="auto">
              <a:spcBef>
                <a:spcPct val="20000"/>
              </a:spcBef>
              <a:spcAft>
                <a:spcPts val="0"/>
              </a:spcAft>
              <a:buClr>
                <a:srgbClr val="B4985B"/>
              </a:buClr>
              <a:buFont typeface="Wingdings" pitchFamily="2" charset="2"/>
              <a:buChar char="§"/>
              <a:defRPr/>
            </a:pPr>
            <a:r>
              <a:rPr lang="en-GB" sz="1100" dirty="0">
                <a:solidFill>
                  <a:srgbClr val="121A1F"/>
                </a:solidFill>
                <a:latin typeface="Arial" pitchFamily="34" charset="0"/>
                <a:cs typeface="Arial" pitchFamily="34" charset="0"/>
              </a:rPr>
              <a:t>Hardship funding – for unforeseen difficulties</a:t>
            </a:r>
            <a:endParaRPr lang="en-US" dirty="0">
              <a:ea typeface="MS PGothic" pitchFamily="34" charset="-128"/>
            </a:endParaRPr>
          </a:p>
        </p:txBody>
      </p:sp>
      <p:sp>
        <p:nvSpPr>
          <p:cNvPr id="2037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6098315-C2A0-41E9-8F83-8F7EA8B10FF4}" type="slidenum">
              <a:rPr lang="en-GB">
                <a:solidFill>
                  <a:prstClr val="black"/>
                </a:solidFill>
              </a:rPr>
              <a:pPr>
                <a:defRPr/>
              </a:pPr>
              <a:t>5</a:t>
            </a:fld>
            <a:endParaRPr lang="en-GB">
              <a:solidFill>
                <a:prstClr val="black"/>
              </a:solidFill>
            </a:endParaRPr>
          </a:p>
        </p:txBody>
      </p:sp>
    </p:spTree>
    <p:extLst>
      <p:ext uri="{BB962C8B-B14F-4D97-AF65-F5344CB8AC3E}">
        <p14:creationId xmlns:p14="http://schemas.microsoft.com/office/powerpoint/2010/main" val="47900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Slide Image Placeholder 1"/>
          <p:cNvSpPr>
            <a:spLocks noGrp="1" noRot="1" noChangeAspect="1"/>
          </p:cNvSpPr>
          <p:nvPr>
            <p:ph type="sldImg"/>
          </p:nvPr>
        </p:nvSpPr>
        <p:spPr bwMode="auto">
          <a:noFill/>
          <a:ln>
            <a:solidFill>
              <a:srgbClr val="000000"/>
            </a:solidFill>
            <a:miter lim="800000"/>
            <a:headEnd/>
            <a:tailEnd/>
          </a:ln>
        </p:spPr>
      </p:sp>
      <p:sp>
        <p:nvSpPr>
          <p:cNvPr id="226306"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GB" b="1" dirty="0"/>
              <a:t>Diverse community </a:t>
            </a:r>
            <a:r>
              <a:rPr lang="en-GB" dirty="0"/>
              <a:t>– community is a big part of the Gates Cambridge experience. </a:t>
            </a:r>
          </a:p>
          <a:p>
            <a:pPr>
              <a:buFontTx/>
              <a:buChar char="•"/>
            </a:pPr>
            <a:endParaRPr lang="en-GB" b="1" dirty="0"/>
          </a:p>
          <a:p>
            <a:pPr>
              <a:buFontTx/>
              <a:buChar char="•"/>
            </a:pPr>
            <a:r>
              <a:rPr lang="en-GB" b="1" dirty="0"/>
              <a:t>Scholars’ Council and events - </a:t>
            </a:r>
            <a:r>
              <a:rPr lang="en-GB" dirty="0"/>
              <a:t>Council organises a number of events during the year including: Orientation for new Scholars, lectures, termly colloquia, academic clusters, social activities for Scholars and their families/guests to underpin the Gates community at Cambridge. Professional</a:t>
            </a:r>
            <a:r>
              <a:rPr lang="en-GB" baseline="0" dirty="0"/>
              <a:t> Development programming </a:t>
            </a:r>
            <a:r>
              <a:rPr lang="en-GB" dirty="0"/>
              <a:t> by Council – Learning for Purpose - an important part of the Scholar experience.</a:t>
            </a:r>
          </a:p>
          <a:p>
            <a:pPr>
              <a:buFontTx/>
              <a:buChar char="•"/>
            </a:pPr>
            <a:endParaRPr lang="en-GB" b="1" dirty="0"/>
          </a:p>
          <a:p>
            <a:pPr>
              <a:buFontTx/>
              <a:buChar char="•"/>
            </a:pPr>
            <a:r>
              <a:rPr lang="en-GB" b="1" dirty="0"/>
              <a:t>Scholars’ Common Room </a:t>
            </a:r>
            <a:r>
              <a:rPr lang="en-GB" dirty="0"/>
              <a:t>– physical space and focus of much Gates Cambridge activity, computer lab</a:t>
            </a:r>
          </a:p>
          <a:p>
            <a:pPr>
              <a:buFontTx/>
              <a:buNone/>
            </a:pPr>
            <a:endParaRPr lang="en-GB" b="1" dirty="0"/>
          </a:p>
          <a:p>
            <a:pPr>
              <a:buFontTx/>
              <a:buChar char="•"/>
            </a:pPr>
            <a:r>
              <a:rPr lang="en-GB" b="1" dirty="0"/>
              <a:t>Integrated</a:t>
            </a:r>
            <a:r>
              <a:rPr lang="en-GB" dirty="0"/>
              <a:t>– Gates Cambridge has its own distinct community but is also part of the broader Cambridge community -- College, department, societies.</a:t>
            </a:r>
          </a:p>
          <a:p>
            <a:pPr>
              <a:buFontTx/>
              <a:buNone/>
            </a:pPr>
            <a:endParaRPr lang="en-GB" b="1" dirty="0"/>
          </a:p>
          <a:p>
            <a:pPr>
              <a:buFontTx/>
              <a:buChar char="•"/>
            </a:pPr>
            <a:r>
              <a:rPr lang="en-GB" b="1" dirty="0"/>
              <a:t>Many opportunities – </a:t>
            </a:r>
            <a:r>
              <a:rPr lang="en-GB" b="0" dirty="0"/>
              <a:t>in all communities – Colleges</a:t>
            </a:r>
            <a:r>
              <a:rPr lang="en-GB" b="0" baseline="0" dirty="0"/>
              <a:t>, </a:t>
            </a:r>
            <a:r>
              <a:rPr lang="en-GB" b="0" dirty="0"/>
              <a:t>departments and wider University offer a lot; Gates Cambridge also full of events and the capacity to organise them</a:t>
            </a:r>
          </a:p>
          <a:p>
            <a:pPr>
              <a:buFontTx/>
              <a:buChar char="•"/>
            </a:pPr>
            <a:endParaRPr lang="en-GB" b="1" dirty="0"/>
          </a:p>
          <a:p>
            <a:pPr>
              <a:buFontTx/>
              <a:buChar char="•"/>
            </a:pPr>
            <a:r>
              <a:rPr lang="en-GB" b="1" dirty="0"/>
              <a:t>Beyond</a:t>
            </a:r>
            <a:r>
              <a:rPr lang="en-GB" b="1" baseline="0" dirty="0"/>
              <a:t> Cambridge </a:t>
            </a:r>
            <a:r>
              <a:rPr lang="en-GB" b="0" baseline="0" dirty="0"/>
              <a:t>– connection is lifelong and access to passionate and diverse network of alumni</a:t>
            </a:r>
            <a:endParaRPr lang="en-GB" b="0" dirty="0"/>
          </a:p>
        </p:txBody>
      </p:sp>
      <p:sp>
        <p:nvSpPr>
          <p:cNvPr id="226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CD44DD-9F9E-4CC9-BCF9-285EF02E0B49}" type="slidenum">
              <a:rPr lang="en-GB">
                <a:cs typeface="Arial" charset="0"/>
              </a:rPr>
              <a:pPr fontAlgn="base">
                <a:spcBef>
                  <a:spcPct val="0"/>
                </a:spcBef>
                <a:spcAft>
                  <a:spcPct val="0"/>
                </a:spcAft>
                <a:defRPr/>
              </a:pPr>
              <a:t>6</a:t>
            </a:fld>
            <a:endParaRPr lang="en-GB">
              <a:cs typeface="Arial" charset="0"/>
            </a:endParaRPr>
          </a:p>
        </p:txBody>
      </p:sp>
    </p:spTree>
    <p:extLst>
      <p:ext uri="{BB962C8B-B14F-4D97-AF65-F5344CB8AC3E}">
        <p14:creationId xmlns:p14="http://schemas.microsoft.com/office/powerpoint/2010/main" val="929122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2"/>
          <p:cNvSpPr>
            <a:spLocks noGrp="1" noRot="1" noChangeAspect="1" noTextEdit="1"/>
          </p:cNvSpPr>
          <p:nvPr>
            <p:ph type="sldImg"/>
          </p:nvPr>
        </p:nvSpPr>
        <p:spPr bwMode="auto">
          <a:noFill/>
          <a:ln>
            <a:solidFill>
              <a:srgbClr val="000000"/>
            </a:solidFill>
            <a:miter lim="800000"/>
            <a:headEnd/>
            <a:tailEnd/>
          </a:ln>
        </p:spPr>
      </p:sp>
      <p:sp>
        <p:nvSpPr>
          <p:cNvPr id="230402" name="Rectangle 3"/>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643545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228600" indent="-228600" eaLnBrk="1" hangingPunct="1">
              <a:spcBef>
                <a:spcPct val="0"/>
              </a:spcBef>
              <a:buFont typeface="Arial" pitchFamily="34" charset="0"/>
              <a:buChar char="•"/>
            </a:pPr>
            <a:r>
              <a:rPr lang="en-GB" dirty="0">
                <a:ea typeface="MS PGothic" pitchFamily="34" charset="-128"/>
              </a:rPr>
              <a:t>Gates Cambridge is integrated into</a:t>
            </a:r>
            <a:r>
              <a:rPr lang="en-GB" baseline="0" dirty="0">
                <a:ea typeface="MS PGothic" pitchFamily="34" charset="-128"/>
              </a:rPr>
              <a:t> the University and academic departments – not applying for the scholarship, but admission and funding. We do not place Scholars.</a:t>
            </a:r>
          </a:p>
          <a:p>
            <a:pPr marL="228600" indent="-228600" eaLnBrk="1" hangingPunct="1">
              <a:spcBef>
                <a:spcPct val="0"/>
              </a:spcBef>
              <a:buFont typeface="Arial" pitchFamily="34" charset="0"/>
              <a:buChar char="•"/>
            </a:pPr>
            <a:r>
              <a:rPr lang="en-GB" baseline="0" dirty="0">
                <a:ea typeface="MS PGothic" pitchFamily="34" charset="-128"/>
              </a:rPr>
              <a:t>Important that there is a good fit between you and your experience ands skills and the course for which you are applying.</a:t>
            </a:r>
          </a:p>
          <a:p>
            <a:pPr marL="228600" indent="-228600" eaLnBrk="1" hangingPunct="1">
              <a:spcBef>
                <a:spcPct val="0"/>
              </a:spcBef>
              <a:buFont typeface="Arial" pitchFamily="34" charset="0"/>
              <a:buChar char="•"/>
            </a:pPr>
            <a:r>
              <a:rPr lang="en-GB" baseline="0" dirty="0">
                <a:ea typeface="MS PGothic" pitchFamily="34" charset="-128"/>
              </a:rPr>
              <a:t>Funding is highly competitive so use the search took to apply for as much funding as you are eligible for – you might not get a named award but it may be possible to package up funding from various sources. Also apply to non-Cambridge sources.</a:t>
            </a:r>
          </a:p>
          <a:p>
            <a:pPr marL="228600" indent="-228600" eaLnBrk="1" hangingPunct="1">
              <a:spcBef>
                <a:spcPct val="0"/>
              </a:spcBef>
              <a:buFont typeface="Arial" pitchFamily="34" charset="0"/>
              <a:buChar char="•"/>
            </a:pPr>
            <a:r>
              <a:rPr lang="en-GB" baseline="0" dirty="0">
                <a:ea typeface="MS PGothic" pitchFamily="34" charset="-128"/>
              </a:rPr>
              <a:t>Colleges – it’s a very good system but can seem bewildering to those outside Cambridge.  You can read up about Colleges on </a:t>
            </a:r>
            <a:r>
              <a:rPr lang="en-GB" dirty="0">
                <a:hlinkClick r:id="rId3"/>
              </a:rPr>
              <a:t>https://www.graduate.study.cam.ac.uk/colleges</a:t>
            </a:r>
            <a:r>
              <a:rPr lang="en-GB" dirty="0"/>
              <a:t> and also watch</a:t>
            </a:r>
            <a:r>
              <a:rPr lang="en-GB" baseline="0" dirty="0"/>
              <a:t> films about the College experience for postgraduates on Gates Cambridge and University YouTube channels.</a:t>
            </a:r>
            <a:endParaRPr lang="en-GB" dirty="0">
              <a:ea typeface="MS PGothic" pitchFamily="34" charset="-128"/>
            </a:endParaRPr>
          </a:p>
          <a:p>
            <a:pPr marL="228600" indent="-228600" eaLnBrk="1" hangingPunct="1">
              <a:spcBef>
                <a:spcPct val="0"/>
              </a:spcBef>
              <a:buFont typeface="Arial" pitchFamily="34" charset="0"/>
              <a:buChar char="•"/>
            </a:pPr>
            <a:endParaRPr lang="en-GB" dirty="0">
              <a:ea typeface="MS PGothic" pitchFamily="34" charset="-128"/>
            </a:endParaRPr>
          </a:p>
          <a:p>
            <a:pPr marL="0" indent="0" eaLnBrk="1" hangingPunct="1">
              <a:spcBef>
                <a:spcPct val="0"/>
              </a:spcBef>
              <a:buFontTx/>
              <a:buNone/>
            </a:pPr>
            <a:endParaRPr lang="en-GB" dirty="0">
              <a:ea typeface="MS PGothic" pitchFamily="34" charset="-128"/>
            </a:endParaRPr>
          </a:p>
          <a:p>
            <a:pPr marL="228600" indent="-228600" eaLnBrk="1" hangingPunct="1">
              <a:spcBef>
                <a:spcPct val="0"/>
              </a:spcBef>
            </a:pPr>
            <a:endParaRPr lang="en-US" dirty="0">
              <a:ea typeface="MS PGothic" pitchFamily="34" charset="-128"/>
            </a:endParaRPr>
          </a:p>
          <a:p>
            <a:pPr marL="228600" indent="-228600" eaLnBrk="1" hangingPunct="1">
              <a:spcBef>
                <a:spcPct val="0"/>
              </a:spcBef>
              <a:buFontTx/>
              <a:buChar char="•"/>
            </a:pPr>
            <a:endParaRPr lang="en-US" dirty="0">
              <a:ea typeface="MS PGothic" pitchFamily="34" charset="-128"/>
            </a:endParaRPr>
          </a:p>
        </p:txBody>
      </p:sp>
      <p:sp>
        <p:nvSpPr>
          <p:cNvPr id="2078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B55347-F2C3-4294-B758-4F1B6D0CAA74}" type="slidenum">
              <a:rPr lang="en-GB">
                <a:cs typeface="Arial" charset="0"/>
              </a:rPr>
              <a:pPr fontAlgn="base">
                <a:spcBef>
                  <a:spcPct val="0"/>
                </a:spcBef>
                <a:spcAft>
                  <a:spcPct val="0"/>
                </a:spcAft>
                <a:defRPr/>
              </a:pPr>
              <a:t>8</a:t>
            </a:fld>
            <a:endParaRPr lang="en-GB">
              <a:cs typeface="Arial" charset="0"/>
            </a:endParaRPr>
          </a:p>
        </p:txBody>
      </p:sp>
    </p:spTree>
    <p:extLst>
      <p:ext uri="{BB962C8B-B14F-4D97-AF65-F5344CB8AC3E}">
        <p14:creationId xmlns:p14="http://schemas.microsoft.com/office/powerpoint/2010/main" val="3915276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GB" sz="1200" kern="1200" dirty="0">
                <a:solidFill>
                  <a:schemeClr val="tx1"/>
                </a:solidFill>
                <a:effectLst/>
                <a:latin typeface="+mn-lt"/>
                <a:ea typeface="+mn-ea"/>
                <a:cs typeface="+mn-cs"/>
              </a:rPr>
              <a:t>These are our four selection criteria and how we interpret them.</a:t>
            </a:r>
          </a:p>
          <a:p>
            <a:endParaRPr lang="en-GB" sz="120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Our Scholars come from diverse backgrounds and each brings something unique to the programme. We use four criteria to select them.</a:t>
            </a: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Academic excellence</a:t>
            </a:r>
          </a:p>
          <a:p>
            <a:r>
              <a:rPr lang="en-GB" sz="1200" b="0" i="0" kern="1200" dirty="0">
                <a:solidFill>
                  <a:schemeClr val="tx1"/>
                </a:solidFill>
                <a:effectLst/>
                <a:latin typeface="+mn-lt"/>
                <a:ea typeface="+mn-ea"/>
                <a:cs typeface="+mn-cs"/>
              </a:rPr>
              <a:t>To be competitive for a Gates Cambridge Scholarship candidates must show evidence of academic excellence (through their transcripts, references, experience and the potential to succeed on the chosen course). Academic departments at the University of Cambridge nominate only the most academically outstanding applicants for a Gates Cambridge Scholarship, which ensures that those whom we select will thrive at Cambridge.</a:t>
            </a:r>
          </a:p>
          <a:p>
            <a:endParaRPr lang="en-GB"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mn-ea"/>
                <a:cs typeface="+mn-cs"/>
              </a:rPr>
              <a:t>University has minimum entry</a:t>
            </a:r>
            <a:r>
              <a:rPr lang="en-GB" sz="1200" kern="1200" baseline="0" dirty="0">
                <a:solidFill>
                  <a:schemeClr val="tx1"/>
                </a:solidFill>
                <a:effectLst/>
                <a:latin typeface="+mn-lt"/>
                <a:ea typeface="+mn-ea"/>
                <a:cs typeface="+mn-cs"/>
              </a:rPr>
              <a:t> requirements – see </a:t>
            </a:r>
            <a:r>
              <a:rPr lang="en-GB" dirty="0">
                <a:hlinkClick r:id="rId3"/>
              </a:rPr>
              <a:t>https://www.graduate.study.cam.ac.uk/application-process/entry-requirements</a:t>
            </a:r>
            <a:r>
              <a:rPr lang="en-GB" dirty="0"/>
              <a:t> – but those nominated to Gates Cambridge</a:t>
            </a:r>
            <a:r>
              <a:rPr lang="en-GB" baseline="0" dirty="0"/>
              <a:t> will be at the very top end academically</a:t>
            </a:r>
            <a:endParaRPr lang="en-GB" sz="120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Reasons for choice of course</a:t>
            </a:r>
          </a:p>
          <a:p>
            <a:r>
              <a:rPr lang="en-GB" sz="1200" b="0" i="0" kern="1200" dirty="0">
                <a:solidFill>
                  <a:schemeClr val="tx1"/>
                </a:solidFill>
                <a:effectLst/>
                <a:latin typeface="+mn-lt"/>
                <a:ea typeface="+mn-ea"/>
                <a:cs typeface="+mn-cs"/>
              </a:rPr>
              <a:t>You should be able to make a strong case for a particular postgraduate degree at Cambridge. PhD applicants (and most research MPhil applicants) will need to make contact with a potential supervisor with whom they will develop a research project, a summary of which is part of the application. You will need to demonstrate that you have the academic background and the necessary skills and expertise to complete the course. Taught MPhil and other applicants need to make a strong case for how completing the proposed course will facilitate their career plans. Gates Cambridge seeks Scholars who will have an academically transformative experience at Cambridge, so it is important that you fully research and justify the course for which you are applying.</a:t>
            </a: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A commitment to improving the lives of others</a:t>
            </a:r>
          </a:p>
          <a:p>
            <a:r>
              <a:rPr lang="en-GB" sz="1200" b="0" i="0" kern="1200" dirty="0">
                <a:solidFill>
                  <a:schemeClr val="tx1"/>
                </a:solidFill>
                <a:effectLst/>
                <a:latin typeface="+mn-lt"/>
                <a:ea typeface="+mn-ea"/>
                <a:cs typeface="+mn-cs"/>
              </a:rPr>
              <a:t>A defining characteristic of the Gates Cambridge programme is the commitment of our Scholars to improving the lives of others. We interpret this criterion broadly and applicants define it themselves by providing evidence of their past, current and future commitment to the societies in which they will live and work.</a:t>
            </a: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A capacity for leadership</a:t>
            </a:r>
          </a:p>
          <a:p>
            <a:r>
              <a:rPr lang="en-GB" sz="1200" b="0" i="0" kern="1200" dirty="0">
                <a:solidFill>
                  <a:schemeClr val="tx1"/>
                </a:solidFill>
                <a:effectLst/>
                <a:latin typeface="+mn-lt"/>
                <a:ea typeface="+mn-ea"/>
                <a:cs typeface="+mn-cs"/>
              </a:rPr>
              <a:t>Successful applicants must be able to demonstrate a capacity for leadership, which can be expressed in a multitude of ways. Applicants should provide evidence of their leadership experience to date and indicate the ways in which their leadership skills may have impact in the future careers.</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Not one template</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Huge </a:t>
            </a:r>
            <a:r>
              <a:rPr lang="en-GB" sz="1200" b="1" kern="1200" dirty="0">
                <a:solidFill>
                  <a:schemeClr val="tx1"/>
                </a:solidFill>
                <a:effectLst/>
                <a:latin typeface="+mn-lt"/>
                <a:ea typeface="+mn-ea"/>
                <a:cs typeface="+mn-cs"/>
              </a:rPr>
              <a:t>diversity</a:t>
            </a:r>
            <a:r>
              <a:rPr lang="en-GB" sz="1200" kern="1200" dirty="0">
                <a:solidFill>
                  <a:schemeClr val="tx1"/>
                </a:solidFill>
                <a:effectLst/>
                <a:latin typeface="+mn-lt"/>
                <a:ea typeface="+mn-ea"/>
                <a:cs typeface="+mn-cs"/>
              </a:rPr>
              <a:t> in terms of experience, background, area of interest and ways in which the Scholars meet the selection criteria.</a:t>
            </a:r>
          </a:p>
          <a:p>
            <a:r>
              <a:rPr lang="en-GB" sz="1200" kern="1200" dirty="0">
                <a:solidFill>
                  <a:schemeClr val="tx1"/>
                </a:solidFill>
                <a:effectLst/>
                <a:latin typeface="+mn-lt"/>
                <a:ea typeface="+mn-ea"/>
                <a:cs typeface="+mn-cs"/>
              </a:rPr>
              <a:t>Important applicant use </a:t>
            </a:r>
            <a:r>
              <a:rPr lang="en-GB" sz="1200" b="1" kern="1200" dirty="0">
                <a:solidFill>
                  <a:schemeClr val="tx1"/>
                </a:solidFill>
                <a:effectLst/>
                <a:latin typeface="+mn-lt"/>
                <a:ea typeface="+mn-ea"/>
                <a:cs typeface="+mn-cs"/>
              </a:rPr>
              <a:t>our criteria</a:t>
            </a:r>
            <a:r>
              <a:rPr lang="en-GB" sz="1200" kern="1200" dirty="0">
                <a:solidFill>
                  <a:schemeClr val="tx1"/>
                </a:solidFill>
                <a:effectLst/>
                <a:latin typeface="+mn-lt"/>
                <a:ea typeface="+mn-ea"/>
                <a:cs typeface="+mn-cs"/>
              </a:rPr>
              <a:t> to highlight </a:t>
            </a:r>
            <a:r>
              <a:rPr lang="en-GB" sz="1200" b="1" kern="1200" dirty="0">
                <a:solidFill>
                  <a:schemeClr val="tx1"/>
                </a:solidFill>
                <a:effectLst/>
                <a:latin typeface="+mn-lt"/>
                <a:ea typeface="+mn-ea"/>
                <a:cs typeface="+mn-cs"/>
              </a:rPr>
              <a:t>your individual</a:t>
            </a:r>
            <a:r>
              <a:rPr lang="en-GB" sz="1200" kern="1200" dirty="0">
                <a:solidFill>
                  <a:schemeClr val="tx1"/>
                </a:solidFill>
                <a:effectLst/>
                <a:latin typeface="+mn-lt"/>
                <a:ea typeface="+mn-ea"/>
                <a:cs typeface="+mn-cs"/>
              </a:rPr>
              <a:t> stories and achievements.</a:t>
            </a:r>
          </a:p>
          <a:p>
            <a:r>
              <a:rPr lang="en-GB" sz="1200" kern="1200" dirty="0">
                <a:solidFill>
                  <a:schemeClr val="tx1"/>
                </a:solidFill>
                <a:effectLst/>
                <a:latin typeface="+mn-lt"/>
                <a:ea typeface="+mn-ea"/>
                <a:cs typeface="+mn-cs"/>
              </a:rPr>
              <a:t>See website for examples</a:t>
            </a:r>
            <a:r>
              <a:rPr lang="en-GB" sz="1200" kern="1200" baseline="0" dirty="0">
                <a:solidFill>
                  <a:schemeClr val="tx1"/>
                </a:solidFill>
                <a:effectLst/>
                <a:latin typeface="+mn-lt"/>
                <a:ea typeface="+mn-ea"/>
                <a:cs typeface="+mn-cs"/>
              </a:rPr>
              <a:t> and diversity.</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p:txBody>
      </p:sp>
      <p:sp>
        <p:nvSpPr>
          <p:cNvPr id="2058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A789FA-6AFF-422D-9A93-46652C620B6F}" type="slidenum">
              <a:rPr lang="en-GB">
                <a:cs typeface="Arial" charset="0"/>
              </a:rPr>
              <a:pPr fontAlgn="base">
                <a:spcBef>
                  <a:spcPct val="0"/>
                </a:spcBef>
                <a:spcAft>
                  <a:spcPct val="0"/>
                </a:spcAft>
                <a:defRPr/>
              </a:pPr>
              <a:t>9</a:t>
            </a:fld>
            <a:endParaRPr lang="en-GB">
              <a:cs typeface="Arial" charset="0"/>
            </a:endParaRPr>
          </a:p>
        </p:txBody>
      </p:sp>
    </p:spTree>
    <p:extLst>
      <p:ext uri="{BB962C8B-B14F-4D97-AF65-F5344CB8AC3E}">
        <p14:creationId xmlns:p14="http://schemas.microsoft.com/office/powerpoint/2010/main" val="1030949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21FC836-1F98-441A-B814-535A3960DE22}" type="datetimeFigureOut">
              <a:rPr lang="en-US"/>
              <a:pPr>
                <a:defRPr/>
              </a:pPr>
              <a:t>9/9/2020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2AFED30-14A2-4A7F-81D6-4F770306563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7512" y="4277293"/>
            <a:ext cx="4109287" cy="869606"/>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5DA2174-76F9-4086-95EA-E0C2F77FEF84}" type="datetimeFigureOut">
              <a:rPr lang="en-US"/>
              <a:pPr>
                <a:defRPr/>
              </a:pPr>
              <a:t>9/9/2020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4AEEE47-8829-455B-A1DB-BDB4D4E6686A}" type="slidenum">
              <a:rPr lang="en-US"/>
              <a:pPr>
                <a:defRPr/>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B5D66D7A-29D5-4AAD-A58C-A89997FE3876}" type="datetimeFigureOut">
              <a:rPr lang="en-US"/>
              <a:pPr>
                <a:defRPr/>
              </a:pPr>
              <a:t>9/9/2020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7C41320A-F9AA-4180-BA04-20F3633F0EB3}" type="slidenum">
              <a:rPr lang="en-US"/>
              <a:pPr>
                <a:defRPr/>
              </a:pPr>
              <a:t>‹#›</a:t>
            </a:fld>
            <a:endParaRPr lang="en-US"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C94993DC-D9D5-4EF4-B5E0-493719684BFF}" type="datetimeFigureOut">
              <a:rPr lang="en-US"/>
              <a:pPr>
                <a:defRPr/>
              </a:pPr>
              <a:t>9/9/2020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F5EED34D-98A0-4480-A21C-1A8820942281}" type="slidenum">
              <a:rPr lang="en-US"/>
              <a:pPr>
                <a:defRPr/>
              </a:pPr>
              <a:t>‹#›</a:t>
            </a:fld>
            <a:endParaRPr lang="en-US"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F63CB652-A5A5-4AF9-9A1F-C4B4182BD418}" type="datetimeFigureOut">
              <a:rPr lang="en-US"/>
              <a:pPr>
                <a:defRPr/>
              </a:pPr>
              <a:t>9/9/2020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DFD1E861-7481-48FE-97ED-3BAADE5E545B}" type="slidenum">
              <a:rPr lang="en-US"/>
              <a:pPr>
                <a:defRPr/>
              </a:pPr>
              <a:t>‹#›</a:t>
            </a:fld>
            <a:endParaRPr lang="en-US"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6B6AAA3-1499-45A7-BECD-B77516679B04}" type="datetimeFigureOut">
              <a:rPr lang="en-US"/>
              <a:pPr>
                <a:defRPr/>
              </a:pPr>
              <a:t>9/9/2020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DC29C6EF-3918-4339-AAC8-B1AB86A0C16B}" type="slidenum">
              <a:rPr lang="en-US"/>
              <a:pPr>
                <a:defRPr/>
              </a:pPr>
              <a:t>‹#›</a:t>
            </a:fld>
            <a:endParaRPr lang="en-US"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70746E7A-D8B8-4892-9E7D-ED43B9D18A2B}" type="datetimeFigureOut">
              <a:rPr lang="en-US"/>
              <a:pPr>
                <a:defRPr/>
              </a:pPr>
              <a:t>9/9/2020</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BDC59F19-4D38-4204-9BA5-DC13B83AF5F2}" type="slidenum">
              <a:rPr lang="en-US"/>
              <a:pPr>
                <a:defRPr/>
              </a:pPr>
              <a:t>‹#›</a:t>
            </a:fld>
            <a:endParaRPr lang="en-US"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372D87AA-119B-4786-8063-F1C3300CB7EC}" type="datetimeFigureOut">
              <a:rPr lang="en-US"/>
              <a:pPr>
                <a:defRPr/>
              </a:pPr>
              <a:t>9/9/2020</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4F7FA433-7184-4AA0-BAD5-24E390897F68}" type="slidenum">
              <a:rPr lang="en-US"/>
              <a:pPr>
                <a:defRPr/>
              </a:pPr>
              <a:t>‹#›</a:t>
            </a:fld>
            <a:endParaRPr lang="en-US" dirty="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2C4443F1-33AA-4F08-8DD5-46E54413F676}" type="datetimeFigureOut">
              <a:rPr lang="en-US"/>
              <a:pPr>
                <a:defRPr/>
              </a:pPr>
              <a:t>9/9/2020</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9F174AF0-CECF-4823-9F6F-263E9A5C6B91}" type="slidenum">
              <a:rPr lang="en-US"/>
              <a:pPr>
                <a:defRPr/>
              </a:pPr>
              <a:t>‹#›</a:t>
            </a:fld>
            <a:endParaRPr lang="en-US"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3098DA49-2A56-4E10-BE26-5C694671628E}" type="datetimeFigureOut">
              <a:rPr lang="en-US"/>
              <a:pPr>
                <a:defRPr/>
              </a:pPr>
              <a:t>9/9/2020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8B744ED1-D3D1-4796-BF43-3F0F56C9D52F}" type="slidenum">
              <a:rPr lang="en-US"/>
              <a:pPr>
                <a:defRPr/>
              </a:pPr>
              <a:t>‹#›</a:t>
            </a:fld>
            <a:endParaRPr lang="en-US"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B6FDA1A7-2624-4F82-9D50-84B08B01F554}" type="datetimeFigureOut">
              <a:rPr lang="en-US"/>
              <a:pPr>
                <a:defRPr/>
              </a:pPr>
              <a:t>9/9/2020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8B2A749B-6FD7-4D0E-A554-F93F6C286D25}" type="slidenum">
              <a:rPr lang="en-US"/>
              <a:pPr>
                <a:defRPr/>
              </a:pPr>
              <a:t>‹#›</a:t>
            </a:fld>
            <a:endParaRPr lang="en-US"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90FB9540-C7B8-469A-84F4-AF9E000F7D7D}" type="datetimeFigureOut">
              <a:rPr lang="en-US"/>
              <a:pPr>
                <a:defRPr/>
              </a:pPr>
              <a:t>9/9/2020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61C2A7F5-16FD-43B4-8DF5-9E6021F08F6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BB4F3BD-F704-4E10-A3D7-23C12AC55DFC}" type="datetimeFigureOut">
              <a:rPr lang="en-US"/>
              <a:pPr>
                <a:defRPr/>
              </a:pPr>
              <a:t>9/9/2020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5A9EDE9-89DE-41FD-8249-D4D700A73F6A}" type="slidenum">
              <a:rPr lang="en-US"/>
              <a:pPr>
                <a:defRPr/>
              </a:pPr>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75081230-797E-4883-A46A-D9535DB4CA98}" type="datetimeFigureOut">
              <a:rPr lang="en-US"/>
              <a:pPr>
                <a:defRPr/>
              </a:pPr>
              <a:t>9/9/2020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75CAADFD-F25C-44C7-9198-6526E4CDEDB2}" type="slidenum">
              <a:rPr lang="en-US"/>
              <a:pPr>
                <a:defRPr/>
              </a:pPr>
              <a:t>‹#›</a:t>
            </a:fld>
            <a:endParaRPr lang="en-US" dirty="0"/>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F2352A88-F0B4-4EF6-A1BF-B93DB65EE7D3}" type="datetimeFigureOut">
              <a:rPr lang="en-US"/>
              <a:pPr>
                <a:defRPr/>
              </a:pPr>
              <a:t>9/9/2020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0ECE57A7-B61A-4E8B-BB62-4D5B91F59E69}" type="slidenum">
              <a:rPr lang="en-US"/>
              <a:pPr>
                <a:defRPr/>
              </a:pPr>
              <a:t>‹#›</a:t>
            </a:fld>
            <a:endParaRPr lang="en-US" dirty="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D151F955-BCFA-4FB9-9156-8FD075F58716}" type="datetimeFigureOut">
              <a:rPr lang="en-US"/>
              <a:pPr>
                <a:defRPr/>
              </a:pPr>
              <a:t>9/9/2020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0A4FEB4B-B095-41AB-B28D-E38B5F1071AE}" type="slidenum">
              <a:rPr lang="en-US"/>
              <a:pPr>
                <a:defRPr/>
              </a:pPr>
              <a:t>‹#›</a:t>
            </a:fld>
            <a:endParaRPr lang="en-US" dirty="0"/>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F356D7B-7F3A-48C5-9DDE-3EBDDE8DBF1F}" type="datetimeFigureOut">
              <a:rPr lang="en-US"/>
              <a:pPr>
                <a:defRPr/>
              </a:pPr>
              <a:t>9/9/2020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F4EF7D57-866D-4C53-A65C-A7FC88723249}" type="slidenum">
              <a:rPr lang="en-US"/>
              <a:pPr>
                <a:defRPr/>
              </a:pPr>
              <a:t>‹#›</a:t>
            </a:fld>
            <a:endParaRPr lang="en-US"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AA11CE21-5EDE-4DA8-9249-8AE6216285B3}" type="datetimeFigureOut">
              <a:rPr lang="en-US"/>
              <a:pPr>
                <a:defRPr/>
              </a:pPr>
              <a:t>9/9/2020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75F998C9-05C5-4172-918E-CAF3D5D40E70}" type="slidenum">
              <a:rPr lang="en-US"/>
              <a:pPr>
                <a:defRPr/>
              </a:pPr>
              <a:t>‹#›</a:t>
            </a:fld>
            <a:endParaRPr lang="en-US" dirty="0"/>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C6449D7C-3F67-4D4D-A916-DD25853BE112}" type="datetimeFigureOut">
              <a:rPr lang="en-US"/>
              <a:pPr>
                <a:defRPr/>
              </a:pPr>
              <a:t>9/9/2020</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02671B05-51C7-4F98-8AC4-E497772AE6CE}" type="slidenum">
              <a:rPr lang="en-US"/>
              <a:pPr>
                <a:defRPr/>
              </a:pPr>
              <a:t>‹#›</a:t>
            </a:fld>
            <a:endParaRPr lang="en-US" dirty="0"/>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CBAF6376-5F78-4E15-8777-942C1AB903BB}" type="datetimeFigureOut">
              <a:rPr lang="en-US"/>
              <a:pPr>
                <a:defRPr/>
              </a:pPr>
              <a:t>9/9/2020</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F3D859C6-6B1E-4E0A-8366-F0B29A3CC588}" type="slidenum">
              <a:rPr lang="en-US"/>
              <a:pPr>
                <a:defRPr/>
              </a:pPr>
              <a:t>‹#›</a:t>
            </a:fld>
            <a:endParaRPr lang="en-US" dirty="0"/>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0402E6C9-C996-48C1-AC9B-6398B456ADE0}" type="datetimeFigureOut">
              <a:rPr lang="en-US"/>
              <a:pPr>
                <a:defRPr/>
              </a:pPr>
              <a:t>9/9/2020</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B64E3CE7-DDA8-44F4-9EBF-8A96DCB05454}" type="slidenum">
              <a:rPr lang="en-US"/>
              <a:pPr>
                <a:defRPr/>
              </a:pPr>
              <a:t>‹#›</a:t>
            </a:fld>
            <a:endParaRPr lang="en-US" dirty="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06DEB767-06A8-4D79-B07E-2912DC7729FD}" type="datetimeFigureOut">
              <a:rPr lang="en-US"/>
              <a:pPr>
                <a:defRPr/>
              </a:pPr>
              <a:t>9/9/2020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DF5170E2-6189-4819-8F14-ABF85E2E5DCD}" type="slidenum">
              <a:rPr lang="en-US"/>
              <a:pPr>
                <a:defRPr/>
              </a:pPr>
              <a:t>‹#›</a:t>
            </a:fld>
            <a:endParaRPr lang="en-US" dirty="0"/>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16DE80DB-EDD0-4596-89FA-8D153C1A5826}" type="datetimeFigureOut">
              <a:rPr lang="en-US"/>
              <a:pPr>
                <a:defRPr/>
              </a:pPr>
              <a:t>9/9/2020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EACCA99F-37C3-4C9F-9D1E-6D660F72B405}"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A65FC8E-D771-4B5C-9192-990DCA097574}" type="datetimeFigureOut">
              <a:rPr lang="en-US"/>
              <a:pPr>
                <a:defRPr/>
              </a:pPr>
              <a:t>9/9/2020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5CFC264-215E-4DA7-8ED2-9F454A66CD90}" type="slidenum">
              <a:rPr lang="en-US"/>
              <a:pPr>
                <a:defRPr/>
              </a:pPr>
              <a:t>‹#›</a:t>
            </a:fld>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24CE59EA-8F40-48D9-B72D-A86E9E8EBF4D}" type="datetimeFigureOut">
              <a:rPr lang="en-US"/>
              <a:pPr>
                <a:defRPr/>
              </a:pPr>
              <a:t>9/9/2020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1F4D5E18-CE1E-4362-A078-B190B2AA506A}" type="slidenum">
              <a:rPr lang="en-US"/>
              <a:pPr>
                <a:defRPr/>
              </a:pPr>
              <a:t>‹#›</a:t>
            </a:fld>
            <a:endParaRPr lang="en-US" dirty="0"/>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BF876239-EF26-45E2-BB06-65D5B7A4A147}" type="datetimeFigureOut">
              <a:rPr lang="en-US"/>
              <a:pPr>
                <a:defRPr/>
              </a:pPr>
              <a:t>9/9/2020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2131FC1B-ABFA-49CD-8FF9-DADAF6122C5B}"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926B5B7-67F2-46CC-A339-0BEE6427F8B7}" type="datetimeFigureOut">
              <a:rPr lang="en-US"/>
              <a:pPr>
                <a:defRPr/>
              </a:pPr>
              <a:t>9/9/2020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5202511-D26C-4D2D-B3D3-05309D7A7EBD}"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C258F53-BC83-4E9C-8A1D-2BBAC035E822}" type="datetimeFigureOut">
              <a:rPr lang="en-US"/>
              <a:pPr>
                <a:defRPr/>
              </a:pPr>
              <a:t>9/9/2020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AB4E56C-1FDE-4714-B715-5C51A660291A}"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17E5AFB-4BF3-4CE4-854D-86A6D5E7E9D9}" type="datetimeFigureOut">
              <a:rPr lang="en-US"/>
              <a:pPr>
                <a:defRPr/>
              </a:pPr>
              <a:t>9/9/2020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EA5E865-B62E-4A68-962B-6D592E48C092}"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6122535-5854-4AE6-A93D-EE14DC155607}" type="datetimeFigureOut">
              <a:rPr lang="en-US"/>
              <a:pPr>
                <a:defRPr/>
              </a:pPr>
              <a:t>9/9/2020</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DBA0BB7-7323-42AD-9FA0-3273A2985881}"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0096628-6547-4E80-A2A7-DF9EC188E02D}" type="datetimeFigureOut">
              <a:rPr lang="en-US"/>
              <a:pPr>
                <a:defRPr/>
              </a:pPr>
              <a:t>9/9/2020</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36EFDBD-9CD6-4439-9511-49AB6AB0C6EE}"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8B4E520-3983-4AB1-8DE2-140BB17C1AEB}" type="datetimeFigureOut">
              <a:rPr lang="en-US"/>
              <a:pPr>
                <a:defRPr/>
              </a:pPr>
              <a:t>9/9/2020</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97566E9-C4F9-4C9C-B4FD-9474E976F207}"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EAE3C09-BA2A-46CF-92D5-A3B7DC99D785}" type="datetimeFigureOut">
              <a:rPr lang="en-US"/>
              <a:pPr>
                <a:defRPr/>
              </a:pPr>
              <a:t>9/9/2020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0E1AA5C-0A38-47FC-B870-1AB37CEFB66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7512" y="4277293"/>
            <a:ext cx="4109287" cy="869606"/>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D8B974A-7F90-4D4F-85FF-A40100903C02}" type="datetimeFigureOut">
              <a:rPr lang="en-US"/>
              <a:pPr>
                <a:defRPr/>
              </a:pPr>
              <a:t>9/9/2020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061230C-3FCF-407E-98B7-878F2461ECD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0369DE2-BB9D-49E0-9FF4-F6FBC30CA3E7}" type="datetimeFigureOut">
              <a:rPr lang="en-US"/>
              <a:pPr>
                <a:defRPr/>
              </a:pPr>
              <a:t>9/9/2020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6AB01E9-C0AF-4E3C-B409-871AA96C5B96}"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38B1C80-9F79-4F69-BAEA-2980293263A9}" type="datetimeFigureOut">
              <a:rPr lang="en-US"/>
              <a:pPr>
                <a:defRPr/>
              </a:pPr>
              <a:t>9/9/2020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FDE836D-9F56-44DE-B0D9-16D86DCF48F6}"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81CFEBD-DCA7-4B04-B58C-6A93AF2E6E00}" type="datetimeFigureOut">
              <a:rPr lang="en-US"/>
              <a:pPr>
                <a:defRPr/>
              </a:pPr>
              <a:t>9/9/2020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5CE1D15-07BE-4E66-9378-7C441EEF73F0}"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8184822-C03C-4D45-A208-AD302D5234E6}" type="datetimeFigureOut">
              <a:rPr lang="en-US"/>
              <a:pPr>
                <a:defRPr/>
              </a:pPr>
              <a:t>9/9/2020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BFB5321-3532-479C-B28B-2ACE8A98BAD9}"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EA872BB-94F2-433F-ABCF-932446E44F9F}" type="datetimeFigureOut">
              <a:rPr lang="en-US"/>
              <a:pPr>
                <a:defRPr/>
              </a:pPr>
              <a:t>9/9/2020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9E6EA42-9631-4A90-BD7E-77FFDCA8A053}"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E528B32-6557-4F6C-A773-E69EFA560EA7}" type="datetimeFigureOut">
              <a:rPr lang="en-US"/>
              <a:pPr>
                <a:defRPr/>
              </a:pPr>
              <a:t>9/9/2020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8EFAC0B-3DEF-44E9-8116-3C682E044D3F}"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9B53446-43B3-4EF6-9430-59793D67324D}" type="datetimeFigureOut">
              <a:rPr lang="en-US"/>
              <a:pPr>
                <a:defRPr/>
              </a:pPr>
              <a:t>9/9/2020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72F13D9-708B-4F48-95E1-F862CAF10D16}"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1733D91-D861-4B8E-BAEB-F44727B3BADD}" type="datetimeFigureOut">
              <a:rPr lang="en-US"/>
              <a:pPr>
                <a:defRPr/>
              </a:pPr>
              <a:t>9/9/2020</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A7CCC40-06F4-4E6A-A453-BC06164F2F53}"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65E7825-5BC3-4E66-9BA3-1602DFF8BF03}" type="datetimeFigureOut">
              <a:rPr lang="en-US"/>
              <a:pPr>
                <a:defRPr/>
              </a:pPr>
              <a:t>9/9/2020</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1556530-58EF-4ECC-B096-830EDDEEC52E}"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E090725-4388-4F1D-9893-2B48B7AE0AE6}" type="datetimeFigureOut">
              <a:rPr lang="en-US"/>
              <a:pPr>
                <a:defRPr/>
              </a:pPr>
              <a:t>9/9/2020</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D1C1200-EA82-4911-8F48-7787C669521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2B5D3F2-2D8C-43DB-AE7D-CA5D16AF5AA9}" type="datetimeFigureOut">
              <a:rPr lang="en-US"/>
              <a:pPr>
                <a:defRPr/>
              </a:pPr>
              <a:t>9/9/2020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B3A98A9-090B-4B09-90AF-EEDACCECB44B}"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F39B178-A362-4A31-AE3A-9283C25CE7DA}" type="datetimeFigureOut">
              <a:rPr lang="en-US"/>
              <a:pPr>
                <a:defRPr/>
              </a:pPr>
              <a:t>9/9/2020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4A9E2D1-E942-49F7-8F2B-2E78D6F0D228}"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36AF3E5-3799-4D92-A9DB-52409469D7CB}" type="datetimeFigureOut">
              <a:rPr lang="en-US"/>
              <a:pPr>
                <a:defRPr/>
              </a:pPr>
              <a:t>9/9/2020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17619D8-541F-43C6-A12D-ADF5F33B7223}"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B8D7D88-DD16-42D8-9ED8-200A52B07097}" type="datetimeFigureOut">
              <a:rPr lang="en-US"/>
              <a:pPr>
                <a:defRPr/>
              </a:pPr>
              <a:t>9/9/2020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1512803-2A3F-4D77-867E-2DAB493058B3}"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C472A19-2C75-4E60-B4F3-F4C7B7FDEA51}" type="datetimeFigureOut">
              <a:rPr lang="en-US"/>
              <a:pPr>
                <a:defRPr/>
              </a:pPr>
              <a:t>9/9/2020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9C84CEB-48FA-4F84-8DC1-0FE2D7D348D8}"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17FE131-FC66-4164-81AA-14E1A3388E93}" type="datetimeFigureOut">
              <a:rPr lang="en-US"/>
              <a:pPr>
                <a:defRPr/>
              </a:pPr>
              <a:t>9/9/2020</a:t>
            </a:fld>
            <a:endParaRPr lang="en-US" dirty="0"/>
          </a:p>
        </p:txBody>
      </p:sp>
      <p:sp>
        <p:nvSpPr>
          <p:cNvPr id="5" name="Footer Placeholder 4"/>
          <p:cNvSpPr>
            <a:spLocks noGrp="1"/>
          </p:cNvSpPr>
          <p:nvPr>
            <p:ph type="ftr" sz="quarter" idx="11"/>
          </p:nvPr>
        </p:nvSpPr>
        <p:spPr>
          <a:xfrm>
            <a:off x="3563938" y="6356350"/>
            <a:ext cx="2455862"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88E1454-5339-4301-BB48-F55F24904579}"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DC2EC4E-EF08-4C9A-A89A-13535D0888B2}" type="datetimeFigureOut">
              <a:rPr lang="en-US"/>
              <a:pPr>
                <a:defRPr/>
              </a:pPr>
              <a:t>9/9/2020</a:t>
            </a:fld>
            <a:endParaRPr lang="en-US" dirty="0"/>
          </a:p>
        </p:txBody>
      </p:sp>
      <p:sp>
        <p:nvSpPr>
          <p:cNvPr id="5" name="Footer Placeholder 4"/>
          <p:cNvSpPr>
            <a:spLocks noGrp="1"/>
          </p:cNvSpPr>
          <p:nvPr>
            <p:ph type="ftr" sz="quarter" idx="11"/>
          </p:nvPr>
        </p:nvSpPr>
        <p:spPr>
          <a:xfrm>
            <a:off x="3563938" y="6356350"/>
            <a:ext cx="2455862"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4C66182-D4ED-4E78-AA6A-FE0C84ED51C9}"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78B2D0D-6B8B-4759-B942-8006BCC9F61C}" type="datetimeFigureOut">
              <a:rPr lang="en-US"/>
              <a:pPr>
                <a:defRPr/>
              </a:pPr>
              <a:t>9/9/2020</a:t>
            </a:fld>
            <a:endParaRPr lang="en-US" dirty="0"/>
          </a:p>
        </p:txBody>
      </p:sp>
      <p:sp>
        <p:nvSpPr>
          <p:cNvPr id="5" name="Footer Placeholder 4"/>
          <p:cNvSpPr>
            <a:spLocks noGrp="1"/>
          </p:cNvSpPr>
          <p:nvPr>
            <p:ph type="ftr" sz="quarter" idx="11"/>
          </p:nvPr>
        </p:nvSpPr>
        <p:spPr>
          <a:xfrm>
            <a:off x="3563938" y="6356350"/>
            <a:ext cx="2455862"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F72C07E-2372-4F2B-B852-5297A91DAA40}"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032FF5C-653A-4CA4-858C-3E04D5EA884B}" type="datetimeFigureOut">
              <a:rPr lang="en-US"/>
              <a:pPr>
                <a:defRPr/>
              </a:pPr>
              <a:t>9/9/2020</a:t>
            </a:fld>
            <a:endParaRPr lang="en-US" dirty="0"/>
          </a:p>
        </p:txBody>
      </p:sp>
      <p:sp>
        <p:nvSpPr>
          <p:cNvPr id="6" name="Footer Placeholder 5"/>
          <p:cNvSpPr>
            <a:spLocks noGrp="1"/>
          </p:cNvSpPr>
          <p:nvPr>
            <p:ph type="ftr" sz="quarter" idx="11"/>
          </p:nvPr>
        </p:nvSpPr>
        <p:spPr>
          <a:xfrm>
            <a:off x="3563938" y="6356350"/>
            <a:ext cx="2455862"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1A8EB50-BAD5-4413-BA85-AC8333FE4684}"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6A956AD-4E4C-4D03-97AC-AC0337874AD1}" type="datetimeFigureOut">
              <a:rPr lang="en-US"/>
              <a:pPr>
                <a:defRPr/>
              </a:pPr>
              <a:t>9/9/2020</a:t>
            </a:fld>
            <a:endParaRPr lang="en-US" dirty="0"/>
          </a:p>
        </p:txBody>
      </p:sp>
      <p:sp>
        <p:nvSpPr>
          <p:cNvPr id="8" name="Footer Placeholder 7"/>
          <p:cNvSpPr>
            <a:spLocks noGrp="1"/>
          </p:cNvSpPr>
          <p:nvPr>
            <p:ph type="ftr" sz="quarter" idx="11"/>
          </p:nvPr>
        </p:nvSpPr>
        <p:spPr>
          <a:xfrm>
            <a:off x="3563938" y="6356350"/>
            <a:ext cx="2455862"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8DC2CD4-D64B-425C-AFA9-3FE7F477AF75}"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894BCA3-CF51-407B-8BC1-F9A7EE2AC41A}" type="datetimeFigureOut">
              <a:rPr lang="en-US"/>
              <a:pPr>
                <a:defRPr/>
              </a:pPr>
              <a:t>9/9/2020</a:t>
            </a:fld>
            <a:endParaRPr lang="en-US" dirty="0"/>
          </a:p>
        </p:txBody>
      </p:sp>
      <p:sp>
        <p:nvSpPr>
          <p:cNvPr id="4" name="Footer Placeholder 3"/>
          <p:cNvSpPr>
            <a:spLocks noGrp="1"/>
          </p:cNvSpPr>
          <p:nvPr>
            <p:ph type="ftr" sz="quarter" idx="11"/>
          </p:nvPr>
        </p:nvSpPr>
        <p:spPr>
          <a:xfrm>
            <a:off x="3563938" y="6356350"/>
            <a:ext cx="2455862"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CD23D4C-11F4-46A5-A910-666189689AB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7512" y="4277293"/>
            <a:ext cx="4109287" cy="869606"/>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D7A7ECA-65BA-4FCB-A91E-CFF183D6443E}" type="datetimeFigureOut">
              <a:rPr lang="en-US"/>
              <a:pPr>
                <a:defRPr/>
              </a:pPr>
              <a:t>9/9/2020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F5EF7C5-01CC-4A05-B2C9-D2D6CF60EE65}"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58E63D8-89AB-403B-9C3A-2F8F1D4815EB}" type="datetimeFigureOut">
              <a:rPr lang="en-US"/>
              <a:pPr>
                <a:defRPr/>
              </a:pPr>
              <a:t>9/9/2020</a:t>
            </a:fld>
            <a:endParaRPr lang="en-US" dirty="0"/>
          </a:p>
        </p:txBody>
      </p:sp>
      <p:sp>
        <p:nvSpPr>
          <p:cNvPr id="3" name="Footer Placeholder 2"/>
          <p:cNvSpPr>
            <a:spLocks noGrp="1"/>
          </p:cNvSpPr>
          <p:nvPr>
            <p:ph type="ftr" sz="quarter" idx="11"/>
          </p:nvPr>
        </p:nvSpPr>
        <p:spPr>
          <a:xfrm>
            <a:off x="3563938" y="6356350"/>
            <a:ext cx="2455862"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9916702-7A89-410B-A9B6-5C7DA55DEE06}"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549DD17-5D18-4961-9C46-011B6CC36562}" type="datetimeFigureOut">
              <a:rPr lang="en-US"/>
              <a:pPr>
                <a:defRPr/>
              </a:pPr>
              <a:t>9/9/2020</a:t>
            </a:fld>
            <a:endParaRPr lang="en-US" dirty="0"/>
          </a:p>
        </p:txBody>
      </p:sp>
      <p:sp>
        <p:nvSpPr>
          <p:cNvPr id="6" name="Footer Placeholder 5"/>
          <p:cNvSpPr>
            <a:spLocks noGrp="1"/>
          </p:cNvSpPr>
          <p:nvPr>
            <p:ph type="ftr" sz="quarter" idx="11"/>
          </p:nvPr>
        </p:nvSpPr>
        <p:spPr>
          <a:xfrm>
            <a:off x="3563938" y="6356350"/>
            <a:ext cx="2455862"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24A01A5-6F3B-4CF9-9E9E-19A8BBA5F1B1}"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DF50E66-80BB-4DA3-9E85-12024F039504}" type="datetimeFigureOut">
              <a:rPr lang="en-US"/>
              <a:pPr>
                <a:defRPr/>
              </a:pPr>
              <a:t>9/9/2020</a:t>
            </a:fld>
            <a:endParaRPr lang="en-US" dirty="0"/>
          </a:p>
        </p:txBody>
      </p:sp>
      <p:sp>
        <p:nvSpPr>
          <p:cNvPr id="6" name="Footer Placeholder 5"/>
          <p:cNvSpPr>
            <a:spLocks noGrp="1"/>
          </p:cNvSpPr>
          <p:nvPr>
            <p:ph type="ftr" sz="quarter" idx="11"/>
          </p:nvPr>
        </p:nvSpPr>
        <p:spPr>
          <a:xfrm>
            <a:off x="3563938" y="6356350"/>
            <a:ext cx="2455862"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4AA8A33-B73D-4C09-AA3B-22723D64FBAA}"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E0B3F67-67CE-43F5-AD30-4091C76174F3}" type="datetimeFigureOut">
              <a:rPr lang="en-US"/>
              <a:pPr>
                <a:defRPr/>
              </a:pPr>
              <a:t>9/9/2020</a:t>
            </a:fld>
            <a:endParaRPr lang="en-US" dirty="0"/>
          </a:p>
        </p:txBody>
      </p:sp>
      <p:sp>
        <p:nvSpPr>
          <p:cNvPr id="5" name="Footer Placeholder 4"/>
          <p:cNvSpPr>
            <a:spLocks noGrp="1"/>
          </p:cNvSpPr>
          <p:nvPr>
            <p:ph type="ftr" sz="quarter" idx="11"/>
          </p:nvPr>
        </p:nvSpPr>
        <p:spPr>
          <a:xfrm>
            <a:off x="3563938" y="6356350"/>
            <a:ext cx="2455862"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F127AEA-172B-4DD4-B341-7BFEAD330F92}"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6CC5569-EFF0-4B65-86F9-943C56E0757A}" type="datetimeFigureOut">
              <a:rPr lang="en-US"/>
              <a:pPr>
                <a:defRPr/>
              </a:pPr>
              <a:t>9/9/2020</a:t>
            </a:fld>
            <a:endParaRPr lang="en-US" dirty="0"/>
          </a:p>
        </p:txBody>
      </p:sp>
      <p:sp>
        <p:nvSpPr>
          <p:cNvPr id="5" name="Footer Placeholder 4"/>
          <p:cNvSpPr>
            <a:spLocks noGrp="1"/>
          </p:cNvSpPr>
          <p:nvPr>
            <p:ph type="ftr" sz="quarter" idx="11"/>
          </p:nvPr>
        </p:nvSpPr>
        <p:spPr>
          <a:xfrm>
            <a:off x="3563938" y="6356350"/>
            <a:ext cx="2455862"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C216B6A-1395-42AA-87E2-B761F20E2FE5}" type="slidenum">
              <a:rPr lang="en-US"/>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A24C61D-237A-4C8B-8A4B-DCD5AD5F078E}" type="datetimeFigureOut">
              <a:rPr lang="en-US"/>
              <a:pPr>
                <a:defRPr/>
              </a:pPr>
              <a:t>9/9/2020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729413"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725A9C4-FC0C-4C1D-AA67-6C53EAE92F66}"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DC51624-7EA5-4DE3-9275-CA24AE35FBF8}" type="datetimeFigureOut">
              <a:rPr lang="en-US"/>
              <a:pPr>
                <a:defRPr/>
              </a:pPr>
              <a:t>9/9/2020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729413"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45F6B4C-3B0E-4829-B181-2E57D8E5D49D}" type="slidenum">
              <a:rPr lang="en-US"/>
              <a:pPr>
                <a:defRPr/>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AB67449-D984-4132-A8F3-AF6311DBED9D}" type="datetimeFigureOut">
              <a:rPr lang="en-US"/>
              <a:pPr>
                <a:defRPr/>
              </a:pPr>
              <a:t>9/9/2020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729413"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0630E66-EE9A-414B-9445-A6C4E31315E6}" type="slidenum">
              <a:rPr lang="en-US"/>
              <a:pPr>
                <a:defRPr/>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F1C0398-8595-42A7-9295-2DE7F500FCEE}" type="datetimeFigureOut">
              <a:rPr lang="en-US"/>
              <a:pPr>
                <a:defRPr/>
              </a:pPr>
              <a:t>9/9/2020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729413"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A73D497-74E5-407D-A945-BF95F040547C}"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AC57EB2-8ECD-491B-B469-A785114A14AB}" type="datetimeFigureOut">
              <a:rPr lang="en-US"/>
              <a:pPr>
                <a:defRPr/>
              </a:pPr>
              <a:t>9/9/2020</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729413"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61CFCB2-ECAC-4DAF-9453-276BB15F4AB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7512" y="4277293"/>
            <a:ext cx="4109287" cy="869606"/>
          </a:xfrm>
          <a:prstGeom prst="rect">
            <a:avLst/>
          </a:prstGeo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C5AD219-8A72-4C99-9232-034566655E48}" type="datetimeFigureOut">
              <a:rPr lang="en-US"/>
              <a:pPr>
                <a:defRPr/>
              </a:pPr>
              <a:t>9/9/2020</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E221426-85E6-4B0B-AFAD-5169126B5695}"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E6869E0-9B26-4921-9DD6-F183FCCFA383}" type="datetimeFigureOut">
              <a:rPr lang="en-US"/>
              <a:pPr>
                <a:defRPr/>
              </a:pPr>
              <a:t>9/9/2020</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729413"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E7D3364-BA8C-451B-AB4F-0771ABC02CD8}" type="slidenum">
              <a:rPr lang="en-US"/>
              <a:pPr>
                <a:defRPr/>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6876F22-E786-47E8-BABE-D80A80A65CB0}" type="datetimeFigureOut">
              <a:rPr lang="en-US"/>
              <a:pPr>
                <a:defRPr/>
              </a:pPr>
              <a:t>9/9/2020</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729413"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2618B71-AF41-47F6-8C22-22A308B7E0AF}" type="slidenum">
              <a:rPr lang="en-US"/>
              <a:pPr>
                <a:defRPr/>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68504AB-0E8B-4C1C-AF95-812E5101C0AB}" type="datetimeFigureOut">
              <a:rPr lang="en-US"/>
              <a:pPr>
                <a:defRPr/>
              </a:pPr>
              <a:t>9/9/2020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729413"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C6ECC79-1077-4098-A5B8-3BA613505097}" type="slidenum">
              <a:rPr lang="en-US"/>
              <a:pPr>
                <a:defRPr/>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39E8DB3-99FD-4589-A6BB-1542229665DE}" type="datetimeFigureOut">
              <a:rPr lang="en-US"/>
              <a:pPr>
                <a:defRPr/>
              </a:pPr>
              <a:t>9/9/2020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729413"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A97620F-1F0F-4FF4-97F8-C97D51AF9F8D}"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D917E51-BCCF-4F9F-BFD6-556C9DA4755C}" type="datetimeFigureOut">
              <a:rPr lang="en-US"/>
              <a:pPr>
                <a:defRPr/>
              </a:pPr>
              <a:t>9/9/2020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729413"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6FF1753-2767-4DD1-92F5-B140CDBD2A78}" type="slidenum">
              <a:rPr lang="en-US"/>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227397D-4EC6-4160-A0CF-59008EFF4123}" type="datetimeFigureOut">
              <a:rPr lang="en-US"/>
              <a:pPr>
                <a:defRPr/>
              </a:pPr>
              <a:t>9/9/2020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729413"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C753831-64B6-4F90-8C5E-0CC51784530B}" type="slidenum">
              <a:rPr lang="en-US"/>
              <a:pPr>
                <a:defRPr/>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0A964EA-63C4-4D19-82B5-595022CB37D2}" type="datetimeFigureOut">
              <a:rPr lang="en-US"/>
              <a:pPr>
                <a:defRPr/>
              </a:pPr>
              <a:t>9/9/2020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E5D9EC3-22E5-446B-A568-BDFA20E1AC13}" type="slidenum">
              <a:rPr lang="en-US"/>
              <a:pPr>
                <a:defRPr/>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C521AC6-5B43-40DF-A19C-19660F46361C}" type="datetimeFigureOut">
              <a:rPr lang="en-US"/>
              <a:pPr>
                <a:defRPr/>
              </a:pPr>
              <a:t>9/9/2020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99B2DEC-B948-425F-9789-EA3E438F3A22}" type="slidenum">
              <a:rPr lang="en-US"/>
              <a:pPr>
                <a:defRPr/>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12DA33A-C334-441A-977A-EF05C2F6A454}" type="datetimeFigureOut">
              <a:rPr lang="en-US"/>
              <a:pPr>
                <a:defRPr/>
              </a:pPr>
              <a:t>9/9/2020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51F675F-3B76-450F-89EC-0F646F76B242}" type="slidenum">
              <a:rPr lang="en-US"/>
              <a:pPr>
                <a:defRPr/>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EBB6EAE-77B6-4ED3-9D48-34D31EF0B1AE}" type="datetimeFigureOut">
              <a:rPr lang="en-US"/>
              <a:pPr>
                <a:defRPr/>
              </a:pPr>
              <a:t>9/9/2020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E75E62C-A195-410A-B65E-587B82A5791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7512" y="4277293"/>
            <a:ext cx="4109287" cy="869606"/>
          </a:xfrm>
          <a:prstGeom prst="rect">
            <a:avLst/>
          </a:prstGeom>
        </p:spPr>
        <p:txBody>
          <a:bodyPr/>
          <a:lstStyle/>
          <a:p>
            <a:r>
              <a:rPr lang="en-GB"/>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B943650-80CE-4BAA-B6C3-0998EA9E939B}" type="datetimeFigureOut">
              <a:rPr lang="en-US"/>
              <a:pPr>
                <a:defRPr/>
              </a:pPr>
              <a:t>9/9/2020</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9449E9D-A6BC-43F9-BD67-774A70C89342}"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5BE760F-9D4A-4BD0-A74E-682B167309F9}" type="datetimeFigureOut">
              <a:rPr lang="en-US"/>
              <a:pPr>
                <a:defRPr/>
              </a:pPr>
              <a:t>9/9/2020</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3FAC996-66F3-49ED-9270-C3395A6D088C}" type="slidenum">
              <a:rPr lang="en-US"/>
              <a:pPr>
                <a:defRPr/>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31749D9-6874-45D7-A876-37A18211F331}" type="datetimeFigureOut">
              <a:rPr lang="en-US"/>
              <a:pPr>
                <a:defRPr/>
              </a:pPr>
              <a:t>9/9/2020</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1D188C9-B25A-46F2-A193-9FD51878CF95}" type="slidenum">
              <a:rPr lang="en-US"/>
              <a:pPr>
                <a:defRPr/>
              </a:pPr>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5558EF4-EE9A-4AC2-BB8C-4AA4E00892E4}" type="datetimeFigureOut">
              <a:rPr lang="en-US"/>
              <a:pPr>
                <a:defRPr/>
              </a:pPr>
              <a:t>9/9/2020</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D803939-9678-49E2-9A75-9EB4A0A14C8D}" type="slidenum">
              <a:rPr lang="en-US"/>
              <a:pPr>
                <a:defRPr/>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7833F1F-D094-43AD-865E-3FF9B77561C5}" type="datetimeFigureOut">
              <a:rPr lang="en-US"/>
              <a:pPr>
                <a:defRPr/>
              </a:pPr>
              <a:t>9/9/2020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89452A2-C317-4797-B8DE-9DA9038B3A24}" type="slidenum">
              <a:rPr lang="en-US"/>
              <a:pPr>
                <a:defRPr/>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123E438-9494-45F5-A0C8-D8084A75EF5A}" type="datetimeFigureOut">
              <a:rPr lang="en-US"/>
              <a:pPr>
                <a:defRPr/>
              </a:pPr>
              <a:t>9/9/2020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FA1AFF7-6D4D-4B8B-81CC-8EFA0D14EEF4}" type="slidenum">
              <a:rPr lang="en-US"/>
              <a:pPr>
                <a:defRPr/>
              </a:pPr>
              <a:t>‹#›</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F3ABAF6-CD74-46DE-8924-CFB593B3B800}" type="datetimeFigureOut">
              <a:rPr lang="en-US"/>
              <a:pPr>
                <a:defRPr/>
              </a:pPr>
              <a:t>9/9/2020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022D630-61BB-49C3-87AE-64A3B1EEDE56}" type="slidenum">
              <a:rPr lang="en-US"/>
              <a:pPr>
                <a:defRPr/>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1038482-6893-46DC-9820-23B8538B0E6B}" type="datetimeFigureOut">
              <a:rPr lang="en-US"/>
              <a:pPr>
                <a:defRPr/>
              </a:pPr>
              <a:t>9/9/2020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2165C97-92DC-44D8-AAFA-46FDAB75EB5C}" type="slidenum">
              <a:rPr lang="en-US"/>
              <a:pPr>
                <a:defRPr/>
              </a:pPr>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0100461-B674-4B4D-980A-7CD978BA2230}" type="datetimeFigureOut">
              <a:rPr lang="en-US"/>
              <a:pPr>
                <a:defRPr/>
              </a:pPr>
              <a:t>9/9/2020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6546E87-E593-4042-9832-2BF301F69C7E}" type="slidenum">
              <a:rPr lang="en-US"/>
              <a:pPr>
                <a:defRPr/>
              </a:pPr>
              <a:t>‹#›</a:t>
            </a:fld>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DFAF716-343D-4AD6-AB41-5B40DF23C9F6}" type="datetimeFigureOut">
              <a:rPr lang="en-US"/>
              <a:pPr>
                <a:defRPr/>
              </a:pPr>
              <a:t>9/9/2020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25C5E9A-198C-41FB-A5D8-AA04FA3A7F58}" type="slidenum">
              <a:rPr lang="en-US"/>
              <a:pPr>
                <a:defRPr/>
              </a:pPr>
              <a:t>‹#›</a:t>
            </a:fld>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D23FFE2-C016-4F31-A1E6-6856AF06AECB}" type="datetimeFigureOut">
              <a:rPr lang="en-US"/>
              <a:pPr>
                <a:defRPr/>
              </a:pPr>
              <a:t>9/9/2020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4269197-9BAD-4AA0-9E3E-5C3A35ECB73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C1255D8-3448-46F1-93C7-8F8E1F667DFC}" type="datetimeFigureOut">
              <a:rPr lang="en-US"/>
              <a:pPr>
                <a:defRPr/>
              </a:pPr>
              <a:t>9/9/2020</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6418901-A9BD-46AE-9053-91DC1389CC5F}"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F00420C-9232-41F7-B075-571D93A3C3C4}" type="datetimeFigureOut">
              <a:rPr lang="en-US"/>
              <a:pPr>
                <a:defRPr/>
              </a:pPr>
              <a:t>9/9/2020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2C80CDF-EC1F-4408-BA5F-AA94D7773393}" type="slidenum">
              <a:rPr lang="en-US"/>
              <a:pPr>
                <a:defRPr/>
              </a:pPr>
              <a:t>‹#›</a:t>
            </a:fld>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82A5C76-E99A-4297-853C-875D67E5B291}" type="datetimeFigureOut">
              <a:rPr lang="en-US"/>
              <a:pPr>
                <a:defRPr/>
              </a:pPr>
              <a:t>9/9/2020</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6CD3B95-9D57-4578-80A7-36CF777879BC}" type="slidenum">
              <a:rPr lang="en-US"/>
              <a:pPr>
                <a:defRPr/>
              </a:pPr>
              <a:t>‹#›</a:t>
            </a:fld>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6319AB9-9027-467F-A13D-61F02D07DA3A}" type="datetimeFigureOut">
              <a:rPr lang="en-US"/>
              <a:pPr>
                <a:defRPr/>
              </a:pPr>
              <a:t>9/9/2020</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D05A728-B679-4E6C-B2D7-C49ED31D16AF}" type="slidenum">
              <a:rPr lang="en-US"/>
              <a:pPr>
                <a:defRPr/>
              </a:pPr>
              <a:t>‹#›</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CB5DFBC-9898-4446-89BF-9A7F3F7A2EE8}" type="datetimeFigureOut">
              <a:rPr lang="en-US"/>
              <a:pPr>
                <a:defRPr/>
              </a:pPr>
              <a:t>9/9/2020</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1957E5A-0E9E-420A-AD47-655C066FEB2E}" type="slidenum">
              <a:rPr lang="en-US"/>
              <a:pPr>
                <a:defRPr/>
              </a:pPr>
              <a:t>‹#›</a:t>
            </a:fld>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3A97A90-A2D6-4862-8570-8B4EFC97C1A4}" type="datetimeFigureOut">
              <a:rPr lang="en-US"/>
              <a:pPr>
                <a:defRPr/>
              </a:pPr>
              <a:t>9/9/2020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911A861-7A7C-4497-BB7D-D8A71E3AF731}" type="slidenum">
              <a:rPr lang="en-US"/>
              <a:pPr>
                <a:defRPr/>
              </a:pPr>
              <a:t>‹#›</a:t>
            </a:fld>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F576BA1-7E4F-4E0C-9788-14BD451AB5EC}" type="datetimeFigureOut">
              <a:rPr lang="en-US"/>
              <a:pPr>
                <a:defRPr/>
              </a:pPr>
              <a:t>9/9/2020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5919FA0-C9FE-468F-8951-2D14BB1DEAD7}" type="slidenum">
              <a:rPr lang="en-US"/>
              <a:pPr>
                <a:defRPr/>
              </a:pPr>
              <a:t>‹#›</a:t>
            </a:fld>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417490F-0EB9-4006-8D11-B84A6E4E1FFF}" type="datetimeFigureOut">
              <a:rPr lang="en-US"/>
              <a:pPr>
                <a:defRPr/>
              </a:pPr>
              <a:t>9/9/2020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2E93EE1-F18F-4008-9BCE-DCF0B797E7E2}" type="slidenum">
              <a:rPr lang="en-US"/>
              <a:pPr>
                <a:defRPr/>
              </a:pPr>
              <a:t>‹#›</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B236471-AFC3-4C05-95BC-849222146C5C}" type="datetimeFigureOut">
              <a:rPr lang="en-US"/>
              <a:pPr>
                <a:defRPr/>
              </a:pPr>
              <a:t>9/9/2020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0E94795-D089-4614-8576-F34647941D52}" type="slidenum">
              <a:rPr lang="en-US"/>
              <a:pPr>
                <a:defRPr/>
              </a:pPr>
              <a:t>‹#›</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99B080B3-F653-4CEE-9C0B-10E3CC6B1DBA}" type="datetimeFigureOut">
              <a:rPr lang="en-US"/>
              <a:pPr>
                <a:defRPr/>
              </a:pPr>
              <a:t>9/9/2020</a:t>
            </a:fld>
            <a:endParaRPr lang="en-US" dirty="0"/>
          </a:p>
        </p:txBody>
      </p:sp>
      <p:sp>
        <p:nvSpPr>
          <p:cNvPr id="5" name="Footer Placeholder 4"/>
          <p:cNvSpPr>
            <a:spLocks noGrp="1"/>
          </p:cNvSpPr>
          <p:nvPr>
            <p:ph type="ftr" sz="quarter" idx="11"/>
          </p:nvPr>
        </p:nvSpPr>
        <p:spPr>
          <a:xfrm>
            <a:off x="3563938" y="6356350"/>
            <a:ext cx="2455862"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BD4941A8-1D92-4028-879F-C3115873C21A}" type="slidenum">
              <a:rPr lang="en-US"/>
              <a:pPr>
                <a:defRPr/>
              </a:pPr>
              <a:t>‹#›</a:t>
            </a:fld>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9720C622-3711-43FF-9470-3AD0EEB43D99}" type="datetimeFigureOut">
              <a:rPr lang="en-US"/>
              <a:pPr>
                <a:defRPr/>
              </a:pPr>
              <a:t>9/9/2020</a:t>
            </a:fld>
            <a:endParaRPr lang="en-US" dirty="0"/>
          </a:p>
        </p:txBody>
      </p:sp>
      <p:sp>
        <p:nvSpPr>
          <p:cNvPr id="5" name="Footer Placeholder 4"/>
          <p:cNvSpPr>
            <a:spLocks noGrp="1"/>
          </p:cNvSpPr>
          <p:nvPr>
            <p:ph type="ftr" sz="quarter" idx="11"/>
          </p:nvPr>
        </p:nvSpPr>
        <p:spPr>
          <a:xfrm>
            <a:off x="3563938" y="6356350"/>
            <a:ext cx="2455862"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24826353-7539-435A-900D-B981B5F83FE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5BE1324-72A4-4B9B-8862-D9E40F3E3C02}" type="datetimeFigureOut">
              <a:rPr lang="en-US"/>
              <a:pPr>
                <a:defRPr/>
              </a:pPr>
              <a:t>9/9/2020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A2A5F04-A641-406B-B001-3FDB9E66A583}"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7C094FB4-B002-4FD6-B799-E547F62FC54C}" type="datetimeFigureOut">
              <a:rPr lang="en-US"/>
              <a:pPr>
                <a:defRPr/>
              </a:pPr>
              <a:t>9/9/2020</a:t>
            </a:fld>
            <a:endParaRPr lang="en-US" dirty="0"/>
          </a:p>
        </p:txBody>
      </p:sp>
      <p:sp>
        <p:nvSpPr>
          <p:cNvPr id="5" name="Footer Placeholder 4"/>
          <p:cNvSpPr>
            <a:spLocks noGrp="1"/>
          </p:cNvSpPr>
          <p:nvPr>
            <p:ph type="ftr" sz="quarter" idx="11"/>
          </p:nvPr>
        </p:nvSpPr>
        <p:spPr>
          <a:xfrm>
            <a:off x="3563938" y="6356350"/>
            <a:ext cx="2455862"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8889FF4F-218C-4FC7-85F4-DB66E4936C11}" type="slidenum">
              <a:rPr lang="en-US"/>
              <a:pPr>
                <a:defRPr/>
              </a:pPr>
              <a:t>‹#›</a:t>
            </a:fld>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F62CCA5E-8883-4FAB-BB0C-0EF56B7548FA}" type="datetimeFigureOut">
              <a:rPr lang="en-US"/>
              <a:pPr>
                <a:defRPr/>
              </a:pPr>
              <a:t>9/9/2020</a:t>
            </a:fld>
            <a:endParaRPr lang="en-US" dirty="0"/>
          </a:p>
        </p:txBody>
      </p:sp>
      <p:sp>
        <p:nvSpPr>
          <p:cNvPr id="6" name="Footer Placeholder 5"/>
          <p:cNvSpPr>
            <a:spLocks noGrp="1"/>
          </p:cNvSpPr>
          <p:nvPr>
            <p:ph type="ftr" sz="quarter" idx="11"/>
          </p:nvPr>
        </p:nvSpPr>
        <p:spPr>
          <a:xfrm>
            <a:off x="3563938" y="6356350"/>
            <a:ext cx="2455862"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B107895E-F1E3-4231-88A9-51384690E0CE}" type="slidenum">
              <a:rPr lang="en-US"/>
              <a:pPr>
                <a:defRPr/>
              </a:pPr>
              <a:t>‹#›</a:t>
            </a:fld>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67DF6DC1-374B-4E77-906C-EEBF39EC223F}" type="datetimeFigureOut">
              <a:rPr lang="en-US"/>
              <a:pPr>
                <a:defRPr/>
              </a:pPr>
              <a:t>9/9/2020</a:t>
            </a:fld>
            <a:endParaRPr lang="en-US" dirty="0"/>
          </a:p>
        </p:txBody>
      </p:sp>
      <p:sp>
        <p:nvSpPr>
          <p:cNvPr id="8" name="Footer Placeholder 7"/>
          <p:cNvSpPr>
            <a:spLocks noGrp="1"/>
          </p:cNvSpPr>
          <p:nvPr>
            <p:ph type="ftr" sz="quarter" idx="11"/>
          </p:nvPr>
        </p:nvSpPr>
        <p:spPr>
          <a:xfrm>
            <a:off x="3563938" y="6356350"/>
            <a:ext cx="2455862"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4B38AC61-752E-4128-B370-6301AC16D302}" type="slidenum">
              <a:rPr lang="en-US"/>
              <a:pPr>
                <a:defRPr/>
              </a:pPr>
              <a:t>‹#›</a:t>
            </a:fld>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0019D05E-0733-4255-8955-DF20071E3911}" type="datetimeFigureOut">
              <a:rPr lang="en-US"/>
              <a:pPr>
                <a:defRPr/>
              </a:pPr>
              <a:t>9/9/2020</a:t>
            </a:fld>
            <a:endParaRPr lang="en-US" dirty="0"/>
          </a:p>
        </p:txBody>
      </p:sp>
      <p:sp>
        <p:nvSpPr>
          <p:cNvPr id="4" name="Footer Placeholder 3"/>
          <p:cNvSpPr>
            <a:spLocks noGrp="1"/>
          </p:cNvSpPr>
          <p:nvPr>
            <p:ph type="ftr" sz="quarter" idx="11"/>
          </p:nvPr>
        </p:nvSpPr>
        <p:spPr>
          <a:xfrm>
            <a:off x="3563938" y="6356350"/>
            <a:ext cx="2455862"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B8E6FFF3-AAE1-464A-9198-0D6BDBC65BD7}" type="slidenum">
              <a:rPr lang="en-US"/>
              <a:pPr>
                <a:defRPr/>
              </a:pPr>
              <a:t>‹#›</a:t>
            </a:fld>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3526AAD4-488C-44A4-B56A-A632604ABD3D}" type="datetimeFigureOut">
              <a:rPr lang="en-US"/>
              <a:pPr>
                <a:defRPr/>
              </a:pPr>
              <a:t>9/9/2020</a:t>
            </a:fld>
            <a:endParaRPr lang="en-US" dirty="0"/>
          </a:p>
        </p:txBody>
      </p:sp>
      <p:sp>
        <p:nvSpPr>
          <p:cNvPr id="3" name="Footer Placeholder 2"/>
          <p:cNvSpPr>
            <a:spLocks noGrp="1"/>
          </p:cNvSpPr>
          <p:nvPr>
            <p:ph type="ftr" sz="quarter" idx="11"/>
          </p:nvPr>
        </p:nvSpPr>
        <p:spPr>
          <a:xfrm>
            <a:off x="3563938" y="6356350"/>
            <a:ext cx="2455862"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21232E70-53E9-482C-8E2D-F62092CDB737}" type="slidenum">
              <a:rPr lang="en-US"/>
              <a:pPr>
                <a:defRPr/>
              </a:pPr>
              <a:t>‹#›</a:t>
            </a:fld>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923F6521-E8E1-4A12-A2B7-DD7BB61000FB}" type="datetimeFigureOut">
              <a:rPr lang="en-US"/>
              <a:pPr>
                <a:defRPr/>
              </a:pPr>
              <a:t>9/9/2020</a:t>
            </a:fld>
            <a:endParaRPr lang="en-US" dirty="0"/>
          </a:p>
        </p:txBody>
      </p:sp>
      <p:sp>
        <p:nvSpPr>
          <p:cNvPr id="6" name="Footer Placeholder 5"/>
          <p:cNvSpPr>
            <a:spLocks noGrp="1"/>
          </p:cNvSpPr>
          <p:nvPr>
            <p:ph type="ftr" sz="quarter" idx="11"/>
          </p:nvPr>
        </p:nvSpPr>
        <p:spPr>
          <a:xfrm>
            <a:off x="3563938" y="6356350"/>
            <a:ext cx="2455862"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6767F9EE-AEE7-46AF-ADDF-D029BB111B90}" type="slidenum">
              <a:rPr lang="en-US"/>
              <a:pPr>
                <a:defRPr/>
              </a:pPr>
              <a:t>‹#›</a:t>
            </a:fld>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02AACC96-74B4-4289-978D-16D18A508017}" type="datetimeFigureOut">
              <a:rPr lang="en-US"/>
              <a:pPr>
                <a:defRPr/>
              </a:pPr>
              <a:t>9/9/2020</a:t>
            </a:fld>
            <a:endParaRPr lang="en-US" dirty="0"/>
          </a:p>
        </p:txBody>
      </p:sp>
      <p:sp>
        <p:nvSpPr>
          <p:cNvPr id="6" name="Footer Placeholder 5"/>
          <p:cNvSpPr>
            <a:spLocks noGrp="1"/>
          </p:cNvSpPr>
          <p:nvPr>
            <p:ph type="ftr" sz="quarter" idx="11"/>
          </p:nvPr>
        </p:nvSpPr>
        <p:spPr>
          <a:xfrm>
            <a:off x="3563938" y="6356350"/>
            <a:ext cx="2455862"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7A559F0F-A479-4388-8ED3-570ED40FB658}" type="slidenum">
              <a:rPr lang="en-US"/>
              <a:pPr>
                <a:defRPr/>
              </a:pPr>
              <a:t>‹#›</a:t>
            </a:fld>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90346780-4DC7-4515-839B-F9ACC06088B6}" type="datetimeFigureOut">
              <a:rPr lang="en-US"/>
              <a:pPr>
                <a:defRPr/>
              </a:pPr>
              <a:t>9/9/2020</a:t>
            </a:fld>
            <a:endParaRPr lang="en-US" dirty="0"/>
          </a:p>
        </p:txBody>
      </p:sp>
      <p:sp>
        <p:nvSpPr>
          <p:cNvPr id="5" name="Footer Placeholder 4"/>
          <p:cNvSpPr>
            <a:spLocks noGrp="1"/>
          </p:cNvSpPr>
          <p:nvPr>
            <p:ph type="ftr" sz="quarter" idx="11"/>
          </p:nvPr>
        </p:nvSpPr>
        <p:spPr>
          <a:xfrm>
            <a:off x="3563938" y="6356350"/>
            <a:ext cx="2455862"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D45F10ED-D0AC-4076-BEE2-C817330FCDBF}" type="slidenum">
              <a:rPr lang="en-US"/>
              <a:pPr>
                <a:defRPr/>
              </a:pPr>
              <a:t>‹#›</a:t>
            </a:fld>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A239DF2F-6389-4993-964D-D445C3E37920}" type="datetimeFigureOut">
              <a:rPr lang="en-US"/>
              <a:pPr>
                <a:defRPr/>
              </a:pPr>
              <a:t>9/9/2020</a:t>
            </a:fld>
            <a:endParaRPr lang="en-US" dirty="0"/>
          </a:p>
        </p:txBody>
      </p:sp>
      <p:sp>
        <p:nvSpPr>
          <p:cNvPr id="5" name="Footer Placeholder 4"/>
          <p:cNvSpPr>
            <a:spLocks noGrp="1"/>
          </p:cNvSpPr>
          <p:nvPr>
            <p:ph type="ftr" sz="quarter" idx="11"/>
          </p:nvPr>
        </p:nvSpPr>
        <p:spPr>
          <a:xfrm>
            <a:off x="3563938" y="6356350"/>
            <a:ext cx="2455862"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46305B0F-EEF1-4DE9-9143-42CD952F6CAB}" type="slidenum">
              <a:rPr lang="en-US"/>
              <a:pPr>
                <a:defRPr/>
              </a:pPr>
              <a:t>‹#›</a:t>
            </a:fld>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BF34DDE1-C221-4EC4-9548-3CC2C71F3B0E}" type="datetimeFigureOut">
              <a:rPr lang="en-US"/>
              <a:pPr>
                <a:defRPr/>
              </a:pPr>
              <a:t>9/9/2020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01FB9E56-BDB6-4C2E-B911-A812A0196DA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E14976C-A95B-46B6-9B88-A317867B5912}" type="datetimeFigureOut">
              <a:rPr lang="en-US"/>
              <a:pPr>
                <a:defRPr/>
              </a:pPr>
              <a:t>9/9/2020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C3B43BE-CFB2-42F1-958A-C6D8381D8B42}" type="slidenum">
              <a:rPr lang="en-US"/>
              <a:pPr>
                <a:defRPr/>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F66BA049-46AF-459C-AD81-BB8B17DDC8FF}" type="datetimeFigureOut">
              <a:rPr lang="en-US"/>
              <a:pPr>
                <a:defRPr/>
              </a:pPr>
              <a:t>9/9/2020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26E33E3E-4981-4EDA-87F5-72342AC7876D}" type="slidenum">
              <a:rPr lang="en-US"/>
              <a:pPr>
                <a:defRPr/>
              </a:pPr>
              <a:t>‹#›</a:t>
            </a:fld>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13A299D5-9256-475C-8EA6-5AA0C2488612}" type="datetimeFigureOut">
              <a:rPr lang="en-US"/>
              <a:pPr>
                <a:defRPr/>
              </a:pPr>
              <a:t>9/9/2020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EFA4BE4D-4B9C-4560-BEAD-18F19A4677CE}" type="slidenum">
              <a:rPr lang="en-US"/>
              <a:pPr>
                <a:defRPr/>
              </a:pPr>
              <a:t>‹#›</a:t>
            </a:fld>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1A6ACB79-5F32-4380-AF14-903241933669}" type="datetimeFigureOut">
              <a:rPr lang="en-US"/>
              <a:pPr>
                <a:defRPr/>
              </a:pPr>
              <a:t>9/9/2020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E4F237FA-42D4-4A00-BC57-1116100BC4A2}" type="slidenum">
              <a:rPr lang="en-US"/>
              <a:pPr>
                <a:defRPr/>
              </a:pPr>
              <a:t>‹#›</a:t>
            </a:fld>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A423AE34-0035-4D50-902B-9783F2BAF3FF}" type="datetimeFigureOut">
              <a:rPr lang="en-US"/>
              <a:pPr>
                <a:defRPr/>
              </a:pPr>
              <a:t>9/9/2020</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77A0DA21-4961-4641-A26B-41BF27908DF4}" type="slidenum">
              <a:rPr lang="en-US"/>
              <a:pPr>
                <a:defRPr/>
              </a:pPr>
              <a:t>‹#›</a:t>
            </a:fld>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C00313AD-C3B1-4CA3-9A80-6AED3C78DE28}" type="datetimeFigureOut">
              <a:rPr lang="en-US"/>
              <a:pPr>
                <a:defRPr/>
              </a:pPr>
              <a:t>9/9/2020</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1FDBAFB7-F7BD-4041-AFDC-8792C205BBC9}" type="slidenum">
              <a:rPr lang="en-US"/>
              <a:pPr>
                <a:defRPr/>
              </a:pPr>
              <a:t>‹#›</a:t>
            </a:fld>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243FEA1C-954B-48A9-8B53-92BB69A327AD}" type="datetimeFigureOut">
              <a:rPr lang="en-US"/>
              <a:pPr>
                <a:defRPr/>
              </a:pPr>
              <a:t>9/9/2020</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D38682C-DD16-4153-B185-0499C1FC0775}" type="slidenum">
              <a:rPr lang="en-US"/>
              <a:pPr>
                <a:defRPr/>
              </a:pPr>
              <a:t>‹#›</a:t>
            </a:fld>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30C790EE-2A31-4EB7-A60D-705CA1B27B96}" type="datetimeFigureOut">
              <a:rPr lang="en-US"/>
              <a:pPr>
                <a:defRPr/>
              </a:pPr>
              <a:t>9/9/2020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71D86E45-9CF3-42FB-9632-45FF5CCDF363}" type="slidenum">
              <a:rPr lang="en-US"/>
              <a:pPr>
                <a:defRPr/>
              </a:pPr>
              <a:t>‹#›</a:t>
            </a:fld>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F46C8BE9-50A9-45CD-B3D5-44FBDDE6E010}" type="datetimeFigureOut">
              <a:rPr lang="en-US"/>
              <a:pPr>
                <a:defRPr/>
              </a:pPr>
              <a:t>9/9/2020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B27C99FF-99BD-4A43-8126-DEC5CBEE48B1}" type="slidenum">
              <a:rPr lang="en-US"/>
              <a:pPr>
                <a:defRPr/>
              </a:pPr>
              <a:t>‹#›</a:t>
            </a:fld>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D5E57609-155F-4309-BDFB-B4BA4128EB9D}" type="datetimeFigureOut">
              <a:rPr lang="en-US"/>
              <a:pPr>
                <a:defRPr/>
              </a:pPr>
              <a:t>9/9/2020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6694F70-31AA-4F12-8172-27F257F56D3B}" type="slidenum">
              <a:rPr lang="en-US"/>
              <a:pPr>
                <a:defRPr/>
              </a:pPr>
              <a:t>‹#›</a:t>
            </a:fld>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32A467D3-C76B-4386-B4AF-3180044191D6}" type="datetimeFigureOut">
              <a:rPr lang="en-US"/>
              <a:pPr>
                <a:defRPr/>
              </a:pPr>
              <a:t>9/9/2020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6C8D49F3-FF8A-4775-B9A0-8EFBF5EF3FA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2.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2.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4.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3.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screen">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Lst>
  <p:txStyles>
    <p:titleStyle>
      <a:lvl1pPr algn="l" defTabSz="457200" rtl="0" eaLnBrk="0" fontAlgn="base" hangingPunct="0">
        <a:spcBef>
          <a:spcPct val="0"/>
        </a:spcBef>
        <a:spcAft>
          <a:spcPct val="0"/>
        </a:spcAft>
        <a:defRPr sz="2200" kern="1200">
          <a:solidFill>
            <a:srgbClr val="B4985B"/>
          </a:solidFill>
          <a:latin typeface="Arial MT"/>
          <a:ea typeface="Arial MT Lt"/>
          <a:cs typeface="Arial MT Lt"/>
        </a:defRPr>
      </a:lvl1pPr>
      <a:lvl2pPr algn="l" defTabSz="457200" rtl="0" eaLnBrk="0" fontAlgn="base" hangingPunct="0">
        <a:spcBef>
          <a:spcPct val="0"/>
        </a:spcBef>
        <a:spcAft>
          <a:spcPct val="0"/>
        </a:spcAft>
        <a:defRPr sz="2200">
          <a:solidFill>
            <a:srgbClr val="B4985B"/>
          </a:solidFill>
          <a:latin typeface="Arial MT"/>
          <a:ea typeface="Arial MT Lt"/>
          <a:cs typeface="Arial MT Lt"/>
        </a:defRPr>
      </a:lvl2pPr>
      <a:lvl3pPr algn="l" defTabSz="457200" rtl="0" eaLnBrk="0" fontAlgn="base" hangingPunct="0">
        <a:spcBef>
          <a:spcPct val="0"/>
        </a:spcBef>
        <a:spcAft>
          <a:spcPct val="0"/>
        </a:spcAft>
        <a:defRPr sz="2200">
          <a:solidFill>
            <a:srgbClr val="B4985B"/>
          </a:solidFill>
          <a:latin typeface="Arial MT"/>
          <a:ea typeface="Arial MT Lt"/>
          <a:cs typeface="Arial MT Lt"/>
        </a:defRPr>
      </a:lvl3pPr>
      <a:lvl4pPr algn="l" defTabSz="457200" rtl="0" eaLnBrk="0" fontAlgn="base" hangingPunct="0">
        <a:spcBef>
          <a:spcPct val="0"/>
        </a:spcBef>
        <a:spcAft>
          <a:spcPct val="0"/>
        </a:spcAft>
        <a:defRPr sz="2200">
          <a:solidFill>
            <a:srgbClr val="B4985B"/>
          </a:solidFill>
          <a:latin typeface="Arial MT"/>
          <a:ea typeface="Arial MT Lt"/>
          <a:cs typeface="Arial MT Lt"/>
        </a:defRPr>
      </a:lvl4pPr>
      <a:lvl5pPr algn="l" defTabSz="457200" rtl="0" eaLnBrk="0" fontAlgn="base" hangingPunct="0">
        <a:spcBef>
          <a:spcPct val="0"/>
        </a:spcBef>
        <a:spcAft>
          <a:spcPct val="0"/>
        </a:spcAft>
        <a:defRPr sz="2200">
          <a:solidFill>
            <a:srgbClr val="B4985B"/>
          </a:solidFill>
          <a:latin typeface="Arial MT"/>
          <a:ea typeface="Arial MT Lt"/>
          <a:cs typeface="Arial MT Lt"/>
        </a:defRPr>
      </a:lvl5pPr>
      <a:lvl6pPr marL="457200" algn="l" defTabSz="457200" rtl="0" fontAlgn="base">
        <a:spcBef>
          <a:spcPct val="0"/>
        </a:spcBef>
        <a:spcAft>
          <a:spcPct val="0"/>
        </a:spcAft>
        <a:defRPr sz="2200">
          <a:solidFill>
            <a:srgbClr val="B4985B"/>
          </a:solidFill>
          <a:latin typeface="Arial MT"/>
          <a:ea typeface="Arial MT Lt"/>
          <a:cs typeface="Arial MT Lt"/>
        </a:defRPr>
      </a:lvl6pPr>
      <a:lvl7pPr marL="914400" algn="l" defTabSz="457200" rtl="0" fontAlgn="base">
        <a:spcBef>
          <a:spcPct val="0"/>
        </a:spcBef>
        <a:spcAft>
          <a:spcPct val="0"/>
        </a:spcAft>
        <a:defRPr sz="2200">
          <a:solidFill>
            <a:srgbClr val="B4985B"/>
          </a:solidFill>
          <a:latin typeface="Arial MT"/>
          <a:ea typeface="Arial MT Lt"/>
          <a:cs typeface="Arial MT Lt"/>
        </a:defRPr>
      </a:lvl7pPr>
      <a:lvl8pPr marL="1371600" algn="l" defTabSz="457200" rtl="0" fontAlgn="base">
        <a:spcBef>
          <a:spcPct val="0"/>
        </a:spcBef>
        <a:spcAft>
          <a:spcPct val="0"/>
        </a:spcAft>
        <a:defRPr sz="2200">
          <a:solidFill>
            <a:srgbClr val="B4985B"/>
          </a:solidFill>
          <a:latin typeface="Arial MT"/>
          <a:ea typeface="Arial MT Lt"/>
          <a:cs typeface="Arial MT Lt"/>
        </a:defRPr>
      </a:lvl8pPr>
      <a:lvl9pPr marL="1828800" algn="l" defTabSz="457200" rtl="0" fontAlgn="base">
        <a:spcBef>
          <a:spcPct val="0"/>
        </a:spcBef>
        <a:spcAft>
          <a:spcPct val="0"/>
        </a:spcAft>
        <a:defRPr sz="2200">
          <a:solidFill>
            <a:srgbClr val="B4985B"/>
          </a:solidFill>
          <a:latin typeface="Arial MT"/>
          <a:ea typeface="Arial MT Lt"/>
          <a:cs typeface="Arial MT Lt"/>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screen">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screen">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screen">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screen">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screen">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screen">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screen">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screen">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screen">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screen">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26" Type="http://schemas.openxmlformats.org/officeDocument/2006/relationships/diagramQuickStyle" Target="../diagrams/quickStyle5.xml"/><Relationship Id="rId3" Type="http://schemas.openxmlformats.org/officeDocument/2006/relationships/notesSlide" Target="../notesSlides/notesSlide12.xml"/><Relationship Id="rId21" Type="http://schemas.openxmlformats.org/officeDocument/2006/relationships/diagramQuickStyle" Target="../diagrams/quickStyle4.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5" Type="http://schemas.openxmlformats.org/officeDocument/2006/relationships/diagramLayout" Target="../diagrams/layout5.xml"/><Relationship Id="rId2" Type="http://schemas.openxmlformats.org/officeDocument/2006/relationships/slideLayout" Target="../slideLayouts/slideLayout29.xml"/><Relationship Id="rId16" Type="http://schemas.openxmlformats.org/officeDocument/2006/relationships/diagramQuickStyle" Target="../diagrams/quickStyle3.xml"/><Relationship Id="rId20" Type="http://schemas.openxmlformats.org/officeDocument/2006/relationships/diagramLayout" Target="../diagrams/layout4.xml"/><Relationship Id="rId1" Type="http://schemas.openxmlformats.org/officeDocument/2006/relationships/tags" Target="../tags/tag1.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24" Type="http://schemas.openxmlformats.org/officeDocument/2006/relationships/diagramData" Target="../diagrams/data5.xml"/><Relationship Id="rId5" Type="http://schemas.openxmlformats.org/officeDocument/2006/relationships/diagramLayout" Target="../diagrams/layout1.xml"/><Relationship Id="rId15" Type="http://schemas.openxmlformats.org/officeDocument/2006/relationships/diagramLayout" Target="../diagrams/layout3.xml"/><Relationship Id="rId23" Type="http://schemas.microsoft.com/office/2007/relationships/diagramDrawing" Target="../diagrams/drawing4.xml"/><Relationship Id="rId28" Type="http://schemas.microsoft.com/office/2007/relationships/diagramDrawing" Target="../diagrams/drawing5.xml"/><Relationship Id="rId10" Type="http://schemas.openxmlformats.org/officeDocument/2006/relationships/diagramLayout" Target="../diagrams/layout2.xml"/><Relationship Id="rId19" Type="http://schemas.openxmlformats.org/officeDocument/2006/relationships/diagramData" Target="../diagrams/data4.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Colors" Target="../diagrams/colors4.xml"/><Relationship Id="rId27" Type="http://schemas.openxmlformats.org/officeDocument/2006/relationships/diagramColors" Target="../diagrams/colors5.xml"/></Relationships>
</file>

<file path=ppt/slides/_rels/slide13.xml.rels><?xml version="1.0" encoding="UTF-8" standalone="yes"?>
<Relationships xmlns="http://schemas.openxmlformats.org/package/2006/relationships"><Relationship Id="rId3" Type="http://schemas.openxmlformats.org/officeDocument/2006/relationships/hyperlink" Target="http://www.student-funding.cam.ac.uk/" TargetMode="External"/><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hyperlink" Target="http://www.gatescambridge.org/" TargetMode="External"/><Relationship Id="rId2" Type="http://schemas.openxmlformats.org/officeDocument/2006/relationships/notesSlide" Target="../notesSlides/notesSlide14.xml"/><Relationship Id="rId1" Type="http://schemas.openxmlformats.org/officeDocument/2006/relationships/slideLayout" Target="../slideLayouts/slideLayout29.xml"/><Relationship Id="rId6" Type="http://schemas.openxmlformats.org/officeDocument/2006/relationships/image" Target="../media/image22.png"/><Relationship Id="rId5" Type="http://schemas.openxmlformats.org/officeDocument/2006/relationships/hyperlink" Target="http://www.student-funding.cam.ac.uk/" TargetMode="External"/><Relationship Id="rId4" Type="http://schemas.openxmlformats.org/officeDocument/2006/relationships/hyperlink" Target="mailto:info@gatescambridge.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95.xml"/></Relationships>
</file>

<file path=ppt/slides/_rels/slide2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hyperlink" Target="https://www.gatescambridge.org/our-scholars/directory/" TargetMode="External"/><Relationship Id="rId7"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9.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9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5.xml"/></Relationships>
</file>

<file path=ppt/slides/_rels/slide5.xml.rels><?xml version="1.0" encoding="UTF-8" standalone="yes"?>
<Relationships xmlns="http://schemas.openxmlformats.org/package/2006/relationships"><Relationship Id="rId3" Type="http://schemas.openxmlformats.org/officeDocument/2006/relationships/hyperlink" Target="https://www.gatescambridge.org/current-scholars/#finances" TargetMode="External"/><Relationship Id="rId2" Type="http://schemas.openxmlformats.org/officeDocument/2006/relationships/notesSlide" Target="../notesSlides/notesSlide5.xml"/><Relationship Id="rId1" Type="http://schemas.openxmlformats.org/officeDocument/2006/relationships/slideLayout" Target="../slideLayouts/slideLayout95.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hyperlink" Target="https://www.gatescambridge.org/current-scholars/" TargetMode="External"/><Relationship Id="rId7" Type="http://schemas.openxmlformats.org/officeDocument/2006/relationships/hyperlink" Target="https://www.gatescambridge.org/alumni/" TargetMode="External"/><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12.xml"/></Relationships>
</file>

<file path=ppt/slides/_rels/slide8.xml.rels><?xml version="1.0" encoding="UTF-8" standalone="yes"?>
<Relationships xmlns="http://schemas.openxmlformats.org/package/2006/relationships"><Relationship Id="rId3" Type="http://schemas.openxmlformats.org/officeDocument/2006/relationships/hyperlink" Target="http://www.graduate.study.cam.ac.uk/" TargetMode="External"/><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hyperlink" Target="https://www.gatescambridge.org/our-scholars/news/" TargetMode="External"/><Relationship Id="rId7"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hyperlink" Target="https://www.gatescambridge.org/our-scholars/directo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Content Placeholder 2"/>
          <p:cNvSpPr txBox="1">
            <a:spLocks/>
          </p:cNvSpPr>
          <p:nvPr/>
        </p:nvSpPr>
        <p:spPr bwMode="auto">
          <a:xfrm>
            <a:off x="4595813" y="4402138"/>
            <a:ext cx="4252912" cy="368300"/>
          </a:xfrm>
          <a:prstGeom prst="rect">
            <a:avLst/>
          </a:prstGeom>
          <a:noFill/>
          <a:ln w="9525">
            <a:noFill/>
            <a:miter lim="800000"/>
            <a:headEnd/>
            <a:tailEnd/>
          </a:ln>
        </p:spPr>
        <p:txBody>
          <a:bodyPr lIns="0" tIns="0" rIns="0" bIns="0"/>
          <a:lstStyle/>
          <a:p>
            <a:pPr marL="342900" indent="-342900">
              <a:spcBef>
                <a:spcPct val="20000"/>
              </a:spcBef>
              <a:buFont typeface="Arial" charset="0"/>
              <a:buNone/>
            </a:pPr>
            <a:r>
              <a:rPr lang="en-US" sz="2000" b="1" dirty="0">
                <a:solidFill>
                  <a:srgbClr val="B4985B"/>
                </a:solidFill>
                <a:latin typeface="Arial MT"/>
              </a:rPr>
              <a:t>Gates Cambridge Scholarships</a:t>
            </a:r>
          </a:p>
        </p:txBody>
      </p:sp>
      <p:sp>
        <p:nvSpPr>
          <p:cNvPr id="186370" name="Content Placeholder 2"/>
          <p:cNvSpPr txBox="1">
            <a:spLocks/>
          </p:cNvSpPr>
          <p:nvPr/>
        </p:nvSpPr>
        <p:spPr bwMode="auto">
          <a:xfrm>
            <a:off x="4595813" y="4730750"/>
            <a:ext cx="4079875" cy="368300"/>
          </a:xfrm>
          <a:prstGeom prst="rect">
            <a:avLst/>
          </a:prstGeom>
          <a:noFill/>
          <a:ln w="9525">
            <a:noFill/>
            <a:miter lim="800000"/>
            <a:headEnd/>
            <a:tailEnd/>
          </a:ln>
        </p:spPr>
        <p:txBody>
          <a:bodyPr lIns="0" tIns="0" rIns="0" bIns="0"/>
          <a:lstStyle/>
          <a:p>
            <a:r>
              <a:rPr lang="en-GB" dirty="0">
                <a:solidFill>
                  <a:srgbClr val="B4985B"/>
                </a:solidFill>
                <a:latin typeface="Arial MT"/>
              </a:rPr>
              <a:t>Insert event name here</a:t>
            </a:r>
            <a:endParaRPr lang="en-GB" sz="1100" dirty="0">
              <a:solidFill>
                <a:srgbClr val="B4985B"/>
              </a:solidFill>
              <a:latin typeface="Arial MT"/>
            </a:endParaRPr>
          </a:p>
        </p:txBody>
      </p:sp>
      <p:sp>
        <p:nvSpPr>
          <p:cNvPr id="2" name="TextBox 1">
            <a:extLst>
              <a:ext uri="{FF2B5EF4-FFF2-40B4-BE49-F238E27FC236}">
                <a16:creationId xmlns:a16="http://schemas.microsoft.com/office/drawing/2014/main" id="{DB6A8468-7BEE-4B37-8330-0C67DB88C8CA}"/>
              </a:ext>
            </a:extLst>
          </p:cNvPr>
          <p:cNvSpPr txBox="1"/>
          <p:nvPr/>
        </p:nvSpPr>
        <p:spPr>
          <a:xfrm>
            <a:off x="6722269" y="6248400"/>
            <a:ext cx="1883002" cy="230832"/>
          </a:xfrm>
          <a:prstGeom prst="rect">
            <a:avLst/>
          </a:prstGeom>
          <a:noFill/>
        </p:spPr>
        <p:txBody>
          <a:bodyPr wrap="square" rtlCol="0">
            <a:spAutoFit/>
          </a:bodyPr>
          <a:lstStyle/>
          <a:p>
            <a:r>
              <a:rPr lang="en-GB" sz="900" dirty="0">
                <a:solidFill>
                  <a:srgbClr val="B4985B"/>
                </a:solidFill>
              </a:rPr>
              <a:t>Last updated: 9 September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0818" y="1954213"/>
            <a:ext cx="4934995" cy="4185761"/>
          </a:xfrm>
          <a:prstGeom prst="rect">
            <a:avLst/>
          </a:prstGeom>
        </p:spPr>
        <p:txBody>
          <a:bodyPr wrap="square">
            <a:spAutoFit/>
          </a:bodyPr>
          <a:lstStyle/>
          <a:p>
            <a:pPr marL="173038" indent="-87313">
              <a:buFont typeface="Arial" charset="0"/>
              <a:buNone/>
            </a:pPr>
            <a:r>
              <a:rPr lang="en-GB" sz="1400" dirty="0"/>
              <a:t>In addition to main application, Gates Cambridge asks for:</a:t>
            </a:r>
          </a:p>
          <a:p>
            <a:pPr marL="173038" indent="-87313">
              <a:buFont typeface="Arial" charset="0"/>
              <a:buNone/>
            </a:pPr>
            <a:endParaRPr lang="en-GB" sz="1400" b="1" dirty="0"/>
          </a:p>
          <a:p>
            <a:pPr marL="173038" indent="-87313">
              <a:buFont typeface="Arial" charset="0"/>
              <a:buNone/>
            </a:pPr>
            <a:r>
              <a:rPr lang="en-GB" sz="1400" b="1" dirty="0"/>
              <a:t>Statement</a:t>
            </a:r>
          </a:p>
          <a:p>
            <a:pPr marL="173038" indent="-87313">
              <a:buFont typeface="Arial" charset="0"/>
              <a:buNone/>
            </a:pPr>
            <a:endParaRPr lang="en-GB" sz="1400" dirty="0"/>
          </a:p>
          <a:p>
            <a:pPr marL="90488" indent="-4763"/>
            <a:r>
              <a:rPr lang="en-US" sz="1400" i="1" dirty="0">
                <a:latin typeface="Arial" pitchFamily="34" charset="0"/>
                <a:cs typeface="Arial" pitchFamily="34" charset="0"/>
              </a:rPr>
              <a:t>“P</a:t>
            </a:r>
            <a:r>
              <a:rPr lang="en-GB" sz="1400" i="1" dirty="0">
                <a:latin typeface="Arial" pitchFamily="34" charset="0"/>
                <a:cs typeface="Arial" pitchFamily="34" charset="0"/>
              </a:rPr>
              <a:t>lease explain why you are applying for a Gates Cambridge Scholarship and how you meet the four main criteria [3,000 characters].”</a:t>
            </a:r>
          </a:p>
          <a:p>
            <a:pPr marL="173038" indent="-87313">
              <a:buFont typeface="Arial" charset="0"/>
              <a:buNone/>
            </a:pPr>
            <a:endParaRPr lang="en-GB" sz="1400" dirty="0"/>
          </a:p>
          <a:p>
            <a:pPr marL="173038" indent="-87313">
              <a:buFont typeface="Arial" charset="0"/>
              <a:buNone/>
            </a:pPr>
            <a:endParaRPr lang="en-GB" sz="1400" dirty="0"/>
          </a:p>
          <a:p>
            <a:pPr marL="88900"/>
            <a:r>
              <a:rPr lang="en-GB" sz="1400" b="1" dirty="0"/>
              <a:t>Reference</a:t>
            </a:r>
            <a:endParaRPr lang="en-GB" sz="1400" dirty="0"/>
          </a:p>
          <a:p>
            <a:pPr marL="88900"/>
            <a:endParaRPr lang="en-GB" sz="1400" dirty="0"/>
          </a:p>
          <a:p>
            <a:pPr marL="88900"/>
            <a:r>
              <a:rPr lang="en-GB" sz="1400" dirty="0"/>
              <a:t>“Please give your assessment of the applicant’s suitability a Gates Cambridge Scholarship.”</a:t>
            </a:r>
          </a:p>
          <a:p>
            <a:endParaRPr lang="en-GB" sz="1400" dirty="0"/>
          </a:p>
          <a:p>
            <a:pPr marL="90488"/>
            <a:r>
              <a:rPr lang="en-GB" sz="1400" dirty="0"/>
              <a:t>How highly would you rank the applicant for a Gates Cambridge Scholarship?</a:t>
            </a:r>
          </a:p>
          <a:p>
            <a:pPr marL="90488"/>
            <a:r>
              <a:rPr lang="en-GB" sz="1400" dirty="0"/>
              <a:t>On what overall group are you basing this ranking?</a:t>
            </a:r>
          </a:p>
          <a:p>
            <a:pPr marL="90488"/>
            <a:r>
              <a:rPr lang="en-GB" sz="1400" dirty="0"/>
              <a:t>What is the size of this group?</a:t>
            </a:r>
          </a:p>
          <a:p>
            <a:pPr marL="88900"/>
            <a:endParaRPr lang="en-GB" sz="1400" dirty="0"/>
          </a:p>
        </p:txBody>
      </p:sp>
      <p:sp>
        <p:nvSpPr>
          <p:cNvPr id="212994" name="Content Placeholder 2"/>
          <p:cNvSpPr txBox="1">
            <a:spLocks/>
          </p:cNvSpPr>
          <p:nvPr/>
        </p:nvSpPr>
        <p:spPr bwMode="auto">
          <a:xfrm>
            <a:off x="1116013" y="930275"/>
            <a:ext cx="4749800" cy="368300"/>
          </a:xfrm>
          <a:prstGeom prst="rect">
            <a:avLst/>
          </a:prstGeom>
          <a:noFill/>
          <a:ln w="9525">
            <a:noFill/>
            <a:miter lim="800000"/>
            <a:headEnd/>
            <a:tailEnd/>
          </a:ln>
        </p:spPr>
        <p:txBody>
          <a:bodyPr lIns="0" tIns="0" rIns="0" bIns="0"/>
          <a:lstStyle/>
          <a:p>
            <a:pPr marL="342900" indent="-342900">
              <a:spcBef>
                <a:spcPct val="20000"/>
              </a:spcBef>
              <a:buFont typeface="Arial" charset="0"/>
              <a:buNone/>
            </a:pPr>
            <a:r>
              <a:rPr lang="en-US" sz="2200" b="1" dirty="0">
                <a:solidFill>
                  <a:srgbClr val="121A1F"/>
                </a:solidFill>
                <a:latin typeface="Arial MT"/>
              </a:rPr>
              <a:t>Application &amp; selection</a:t>
            </a:r>
          </a:p>
        </p:txBody>
      </p:sp>
      <p:sp>
        <p:nvSpPr>
          <p:cNvPr id="212995" name="Content Placeholder 2"/>
          <p:cNvSpPr txBox="1">
            <a:spLocks/>
          </p:cNvSpPr>
          <p:nvPr/>
        </p:nvSpPr>
        <p:spPr bwMode="auto">
          <a:xfrm>
            <a:off x="1116013" y="1270000"/>
            <a:ext cx="4216400" cy="368300"/>
          </a:xfrm>
          <a:prstGeom prst="rect">
            <a:avLst/>
          </a:prstGeom>
          <a:noFill/>
          <a:ln w="9525">
            <a:noFill/>
            <a:miter lim="800000"/>
            <a:headEnd/>
            <a:tailEnd/>
          </a:ln>
        </p:spPr>
        <p:txBody>
          <a:bodyPr lIns="0" tIns="0" rIns="0" bIns="0"/>
          <a:lstStyle/>
          <a:p>
            <a:pPr marL="342900" indent="-342900">
              <a:spcBef>
                <a:spcPct val="20000"/>
              </a:spcBef>
            </a:pPr>
            <a:r>
              <a:rPr lang="en-US" sz="1600" dirty="0">
                <a:solidFill>
                  <a:srgbClr val="121A1F"/>
                </a:solidFill>
                <a:latin typeface="Arial MT"/>
              </a:rPr>
              <a:t>Gates Cambridge documents</a:t>
            </a:r>
          </a:p>
        </p:txBody>
      </p:sp>
      <p:pic>
        <p:nvPicPr>
          <p:cNvPr id="8" name="Picture 2" descr="C:\Users\js297\AppData\Local\Temp\IMG_0618.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086475" y="2303463"/>
            <a:ext cx="2244725" cy="34559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Content Placeholder 2"/>
          <p:cNvSpPr txBox="1">
            <a:spLocks/>
          </p:cNvSpPr>
          <p:nvPr/>
        </p:nvSpPr>
        <p:spPr bwMode="auto">
          <a:xfrm>
            <a:off x="1116013" y="989013"/>
            <a:ext cx="5747774" cy="368300"/>
          </a:xfrm>
          <a:prstGeom prst="rect">
            <a:avLst/>
          </a:prstGeom>
          <a:noFill/>
          <a:ln w="9525">
            <a:noFill/>
            <a:miter lim="800000"/>
            <a:headEnd/>
            <a:tailEnd/>
          </a:ln>
        </p:spPr>
        <p:txBody>
          <a:bodyPr lIns="0" tIns="0" rIns="0" bIns="0"/>
          <a:lstStyle/>
          <a:p>
            <a:pPr marL="342900" indent="-342900">
              <a:spcBef>
                <a:spcPct val="20000"/>
              </a:spcBef>
              <a:buFont typeface="Arial" charset="0"/>
              <a:buNone/>
            </a:pPr>
            <a:r>
              <a:rPr lang="en-US" sz="2200" b="1" dirty="0">
                <a:solidFill>
                  <a:srgbClr val="121A1F"/>
                </a:solidFill>
                <a:latin typeface="Arial MT"/>
              </a:rPr>
              <a:t>Application &amp; selection</a:t>
            </a:r>
            <a:endParaRPr lang="en-US" sz="2200" b="1" dirty="0">
              <a:solidFill>
                <a:srgbClr val="FF0000"/>
              </a:solidFill>
              <a:latin typeface="Arial MT"/>
            </a:endParaRPr>
          </a:p>
        </p:txBody>
      </p:sp>
      <p:sp>
        <p:nvSpPr>
          <p:cNvPr id="221186" name="Content Placeholder 2"/>
          <p:cNvSpPr txBox="1">
            <a:spLocks/>
          </p:cNvSpPr>
          <p:nvPr/>
        </p:nvSpPr>
        <p:spPr bwMode="auto">
          <a:xfrm>
            <a:off x="1116012" y="1270000"/>
            <a:ext cx="5747775" cy="368300"/>
          </a:xfrm>
          <a:prstGeom prst="rect">
            <a:avLst/>
          </a:prstGeom>
          <a:noFill/>
          <a:ln w="9525">
            <a:noFill/>
            <a:miter lim="800000"/>
            <a:headEnd/>
            <a:tailEnd/>
          </a:ln>
        </p:spPr>
        <p:txBody>
          <a:bodyPr lIns="0" tIns="0" rIns="0" bIns="0"/>
          <a:lstStyle/>
          <a:p>
            <a:pPr marL="342900" indent="-342900">
              <a:spcBef>
                <a:spcPct val="20000"/>
              </a:spcBef>
            </a:pPr>
            <a:r>
              <a:rPr lang="en-US" sz="2200" dirty="0">
                <a:solidFill>
                  <a:srgbClr val="121A1F"/>
                </a:solidFill>
                <a:latin typeface="Arial MT"/>
              </a:rPr>
              <a:t>Deadlines for October 2021</a:t>
            </a:r>
          </a:p>
        </p:txBody>
      </p:sp>
      <p:sp>
        <p:nvSpPr>
          <p:cNvPr id="10" name="Content Placeholder 2"/>
          <p:cNvSpPr txBox="1">
            <a:spLocks/>
          </p:cNvSpPr>
          <p:nvPr/>
        </p:nvSpPr>
        <p:spPr bwMode="auto">
          <a:xfrm>
            <a:off x="1116013" y="2017090"/>
            <a:ext cx="4970874" cy="4375231"/>
          </a:xfrm>
          <a:prstGeom prst="rect">
            <a:avLst/>
          </a:prstGeom>
          <a:noFill/>
          <a:ln w="9525">
            <a:noFill/>
            <a:miter lim="800000"/>
            <a:headEnd/>
            <a:tailEnd/>
          </a:ln>
        </p:spPr>
        <p:txBody>
          <a:bodyPr lIns="0" tIns="0" rIns="0" bIns="0"/>
          <a:lstStyle/>
          <a:p>
            <a:endParaRPr lang="en-GB" sz="1600" b="1" dirty="0">
              <a:solidFill>
                <a:prstClr val="black"/>
              </a:solidFill>
            </a:endParaRPr>
          </a:p>
          <a:p>
            <a:r>
              <a:rPr lang="en-GB" sz="1600" dirty="0">
                <a:solidFill>
                  <a:prstClr val="black"/>
                </a:solidFill>
              </a:rPr>
              <a:t>All applications open: 1 September 2020</a:t>
            </a:r>
          </a:p>
          <a:p>
            <a:endParaRPr lang="en-GB" sz="1600" b="1" dirty="0">
              <a:solidFill>
                <a:prstClr val="black"/>
              </a:solidFill>
            </a:endParaRPr>
          </a:p>
          <a:p>
            <a:r>
              <a:rPr lang="en-GB" sz="1600" b="1" dirty="0">
                <a:solidFill>
                  <a:prstClr val="black"/>
                </a:solidFill>
              </a:rPr>
              <a:t>Round 1: US citizens living in the USA</a:t>
            </a:r>
          </a:p>
          <a:p>
            <a:endParaRPr lang="en-GB" sz="1600" dirty="0">
              <a:solidFill>
                <a:prstClr val="black"/>
              </a:solidFill>
            </a:endParaRPr>
          </a:p>
          <a:p>
            <a:pPr marL="285750" indent="-285750">
              <a:buFont typeface="Arial" panose="020B0604020202020204" pitchFamily="34" charset="0"/>
              <a:buChar char="•"/>
            </a:pPr>
            <a:r>
              <a:rPr lang="en-GB" sz="1600" dirty="0">
                <a:solidFill>
                  <a:prstClr val="black"/>
                </a:solidFill>
              </a:rPr>
              <a:t>Deadline: </a:t>
            </a:r>
            <a:r>
              <a:rPr lang="en-GB" sz="1600" b="1" dirty="0"/>
              <a:t>14 October 2020</a:t>
            </a:r>
          </a:p>
          <a:p>
            <a:endParaRPr lang="en-GB" sz="1600" b="1" dirty="0">
              <a:solidFill>
                <a:prstClr val="black"/>
              </a:solidFill>
            </a:endParaRPr>
          </a:p>
          <a:p>
            <a:r>
              <a:rPr lang="en-GB" sz="1600" b="1" dirty="0">
                <a:solidFill>
                  <a:prstClr val="black"/>
                </a:solidFill>
              </a:rPr>
              <a:t>Round 2: all other applicants </a:t>
            </a:r>
          </a:p>
          <a:p>
            <a:endParaRPr lang="en-GB" sz="1600" dirty="0">
              <a:solidFill>
                <a:prstClr val="black"/>
              </a:solidFill>
            </a:endParaRPr>
          </a:p>
          <a:p>
            <a:pPr marL="285750" indent="-285750">
              <a:buFont typeface="Arial" panose="020B0604020202020204" pitchFamily="34" charset="0"/>
              <a:buChar char="•"/>
            </a:pPr>
            <a:r>
              <a:rPr lang="en-GB" sz="1600" dirty="0">
                <a:solidFill>
                  <a:prstClr val="black"/>
                </a:solidFill>
              </a:rPr>
              <a:t>Deadlines: </a:t>
            </a:r>
            <a:r>
              <a:rPr lang="en-GB" sz="1600" b="1" dirty="0">
                <a:solidFill>
                  <a:prstClr val="black"/>
                </a:solidFill>
              </a:rPr>
              <a:t>dependent on course</a:t>
            </a:r>
            <a:r>
              <a:rPr lang="en-GB" sz="1600" dirty="0">
                <a:solidFill>
                  <a:prstClr val="black"/>
                </a:solidFill>
              </a:rPr>
              <a:t>, either:</a:t>
            </a:r>
          </a:p>
          <a:p>
            <a:endParaRPr lang="en-GB" sz="1600" dirty="0"/>
          </a:p>
          <a:p>
            <a:pPr marL="742950" lvl="1" indent="-285750">
              <a:buFont typeface="Arial" panose="020B0604020202020204" pitchFamily="34" charset="0"/>
              <a:buChar char="•"/>
            </a:pPr>
            <a:r>
              <a:rPr lang="en-GB" sz="1600" dirty="0"/>
              <a:t>3 December 2020     OR</a:t>
            </a:r>
          </a:p>
          <a:p>
            <a:pPr marL="742950" lvl="1" indent="-285750">
              <a:buFont typeface="Arial" panose="020B0604020202020204" pitchFamily="34" charset="0"/>
              <a:buChar char="•"/>
            </a:pPr>
            <a:r>
              <a:rPr lang="en-GB" sz="1600" dirty="0"/>
              <a:t>7 January 2021</a:t>
            </a:r>
            <a:endParaRPr lang="en-GB" sz="1600" b="1" dirty="0"/>
          </a:p>
          <a:p>
            <a:endParaRPr lang="en-GB" sz="1600" dirty="0">
              <a:solidFill>
                <a:prstClr val="black"/>
              </a:solidFill>
            </a:endParaRPr>
          </a:p>
        </p:txBody>
      </p:sp>
      <p:pic>
        <p:nvPicPr>
          <p:cNvPr id="8" name="Picture 7"/>
          <p:cNvPicPr>
            <a:picLocks noChangeAspect="1"/>
          </p:cNvPicPr>
          <p:nvPr/>
        </p:nvPicPr>
        <p:blipFill rotWithShape="1">
          <a:blip r:embed="rId3"/>
          <a:srcRect l="37688" t="17444" r="38250" b="17778"/>
          <a:stretch/>
        </p:blipFill>
        <p:spPr>
          <a:xfrm>
            <a:off x="6086887" y="2230244"/>
            <a:ext cx="2334391" cy="35349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92214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Content Placeholder 2"/>
          <p:cNvSpPr txBox="1">
            <a:spLocks/>
          </p:cNvSpPr>
          <p:nvPr/>
        </p:nvSpPr>
        <p:spPr bwMode="auto">
          <a:xfrm>
            <a:off x="1116013" y="1011238"/>
            <a:ext cx="4749800" cy="368300"/>
          </a:xfrm>
          <a:prstGeom prst="rect">
            <a:avLst/>
          </a:prstGeom>
          <a:noFill/>
          <a:ln w="9525">
            <a:noFill/>
            <a:miter lim="800000"/>
            <a:headEnd/>
            <a:tailEnd/>
          </a:ln>
        </p:spPr>
        <p:txBody>
          <a:bodyPr lIns="0" tIns="0" rIns="0" bIns="0"/>
          <a:lstStyle/>
          <a:p>
            <a:pPr marL="342900" indent="-342900">
              <a:spcBef>
                <a:spcPct val="20000"/>
              </a:spcBef>
              <a:buFont typeface="Arial" charset="0"/>
              <a:buNone/>
            </a:pPr>
            <a:r>
              <a:rPr lang="en-US" sz="2200" b="1" dirty="0">
                <a:solidFill>
                  <a:srgbClr val="121A1F"/>
                </a:solidFill>
                <a:latin typeface="Arial MT"/>
              </a:rPr>
              <a:t>How we select</a:t>
            </a:r>
          </a:p>
        </p:txBody>
      </p:sp>
      <p:sp>
        <p:nvSpPr>
          <p:cNvPr id="215042" name="Content Placeholder 2"/>
          <p:cNvSpPr txBox="1">
            <a:spLocks/>
          </p:cNvSpPr>
          <p:nvPr/>
        </p:nvSpPr>
        <p:spPr bwMode="auto">
          <a:xfrm>
            <a:off x="1116013" y="1320800"/>
            <a:ext cx="4216400" cy="368300"/>
          </a:xfrm>
          <a:prstGeom prst="rect">
            <a:avLst/>
          </a:prstGeom>
          <a:noFill/>
          <a:ln w="9525">
            <a:noFill/>
            <a:miter lim="800000"/>
            <a:headEnd/>
            <a:tailEnd/>
          </a:ln>
        </p:spPr>
        <p:txBody>
          <a:bodyPr lIns="0" tIns="0" rIns="0" bIns="0"/>
          <a:lstStyle/>
          <a:p>
            <a:pPr marL="342900" indent="-342900">
              <a:spcBef>
                <a:spcPct val="20000"/>
              </a:spcBef>
            </a:pPr>
            <a:r>
              <a:rPr lang="en-US" sz="2200" dirty="0">
                <a:solidFill>
                  <a:srgbClr val="121A1F"/>
                </a:solidFill>
                <a:latin typeface="Arial MT"/>
              </a:rPr>
              <a:t>Work flow</a:t>
            </a:r>
          </a:p>
        </p:txBody>
      </p:sp>
      <p:sp>
        <p:nvSpPr>
          <p:cNvPr id="215043" name="Content Placeholder 2"/>
          <p:cNvSpPr txBox="1">
            <a:spLocks/>
          </p:cNvSpPr>
          <p:nvPr/>
        </p:nvSpPr>
        <p:spPr bwMode="auto">
          <a:xfrm>
            <a:off x="1215059" y="1853336"/>
            <a:ext cx="7405687" cy="4187825"/>
          </a:xfrm>
          <a:prstGeom prst="rect">
            <a:avLst/>
          </a:prstGeom>
          <a:noFill/>
          <a:ln w="9525">
            <a:noFill/>
            <a:miter lim="800000"/>
            <a:headEnd/>
            <a:tailEnd/>
          </a:ln>
        </p:spPr>
        <p:txBody>
          <a:bodyPr lIns="0" tIns="0" rIns="0" bIns="0"/>
          <a:lstStyle/>
          <a:p>
            <a:pPr>
              <a:spcBef>
                <a:spcPct val="20000"/>
              </a:spcBef>
            </a:pPr>
            <a:endParaRPr lang="en-GB" sz="1600">
              <a:solidFill>
                <a:srgbClr val="121A1F"/>
              </a:solidFill>
              <a:latin typeface="Arial MT"/>
            </a:endParaRPr>
          </a:p>
        </p:txBody>
      </p:sp>
      <p:sp>
        <p:nvSpPr>
          <p:cNvPr id="215044" name="Content Placeholder 2"/>
          <p:cNvSpPr txBox="1">
            <a:spLocks/>
          </p:cNvSpPr>
          <p:nvPr/>
        </p:nvSpPr>
        <p:spPr bwMode="auto">
          <a:xfrm>
            <a:off x="1086472" y="1853336"/>
            <a:ext cx="7662862" cy="2722562"/>
          </a:xfrm>
          <a:prstGeom prst="rect">
            <a:avLst/>
          </a:prstGeom>
          <a:noFill/>
          <a:ln w="9525">
            <a:noFill/>
            <a:miter lim="800000"/>
            <a:headEnd/>
            <a:tailEnd/>
          </a:ln>
        </p:spPr>
        <p:txBody>
          <a:bodyPr lIns="0" tIns="0" rIns="0" bIns="0"/>
          <a:lstStyle/>
          <a:p>
            <a:pPr>
              <a:spcBef>
                <a:spcPct val="20000"/>
              </a:spcBef>
            </a:pPr>
            <a:endParaRPr lang="en-GB" sz="1600">
              <a:solidFill>
                <a:srgbClr val="FF0000"/>
              </a:solidFill>
              <a:latin typeface="Arial MT"/>
            </a:endParaRPr>
          </a:p>
        </p:txBody>
      </p:sp>
      <p:grpSp>
        <p:nvGrpSpPr>
          <p:cNvPr id="28" name="Group 27"/>
          <p:cNvGrpSpPr/>
          <p:nvPr/>
        </p:nvGrpSpPr>
        <p:grpSpPr>
          <a:xfrm>
            <a:off x="1392760" y="5582191"/>
            <a:ext cx="6565664" cy="1064357"/>
            <a:chOff x="4408" y="421179"/>
            <a:chExt cx="1573748" cy="359773"/>
          </a:xfrm>
        </p:grpSpPr>
        <p:sp>
          <p:nvSpPr>
            <p:cNvPr id="29" name="Rounded Rectangle 28"/>
            <p:cNvSpPr/>
            <p:nvPr/>
          </p:nvSpPr>
          <p:spPr>
            <a:xfrm>
              <a:off x="4408" y="421179"/>
              <a:ext cx="1542745" cy="35977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ounded Rectangle 4"/>
            <p:cNvSpPr/>
            <p:nvPr/>
          </p:nvSpPr>
          <p:spPr>
            <a:xfrm>
              <a:off x="17563" y="438742"/>
              <a:ext cx="1560593" cy="3246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a:t>Academic ability</a:t>
              </a:r>
            </a:p>
            <a:p>
              <a:pPr lvl="0" algn="ctr" defTabSz="666750">
                <a:lnSpc>
                  <a:spcPct val="90000"/>
                </a:lnSpc>
                <a:spcBef>
                  <a:spcPct val="0"/>
                </a:spcBef>
                <a:spcAft>
                  <a:spcPct val="35000"/>
                </a:spcAft>
              </a:pPr>
              <a:r>
                <a:rPr lang="en-GB" sz="1500" kern="1200" dirty="0"/>
                <a:t>Justification for course</a:t>
              </a:r>
              <a:br>
                <a:rPr lang="en-GB" sz="1500" kern="1200" dirty="0"/>
              </a:br>
              <a:r>
                <a:rPr lang="en-GB" sz="1500" kern="1200" dirty="0"/>
                <a:t>Commitment to improving the lives of others </a:t>
              </a:r>
              <a:br>
                <a:rPr lang="en-GB" sz="1500" dirty="0"/>
              </a:br>
              <a:r>
                <a:rPr lang="en-GB" sz="1500" kern="1200" dirty="0"/>
                <a:t>Capacity for Leadership</a:t>
              </a:r>
            </a:p>
          </p:txBody>
        </p:sp>
      </p:grpSp>
      <p:graphicFrame>
        <p:nvGraphicFramePr>
          <p:cNvPr id="6" name="Diagram 5"/>
          <p:cNvGraphicFramePr/>
          <p:nvPr>
            <p:extLst>
              <p:ext uri="{D42A27DB-BD31-4B8C-83A1-F6EECF244321}">
                <p14:modId xmlns:p14="http://schemas.microsoft.com/office/powerpoint/2010/main" val="3974149358"/>
              </p:ext>
            </p:extLst>
          </p:nvPr>
        </p:nvGraphicFramePr>
        <p:xfrm>
          <a:off x="1247875" y="1626578"/>
          <a:ext cx="7333506" cy="22253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1" name="Diagram 30"/>
          <p:cNvGraphicFramePr/>
          <p:nvPr>
            <p:extLst>
              <p:ext uri="{D42A27DB-BD31-4B8C-83A1-F6EECF244321}">
                <p14:modId xmlns:p14="http://schemas.microsoft.com/office/powerpoint/2010/main" val="2928798478"/>
              </p:ext>
            </p:extLst>
          </p:nvPr>
        </p:nvGraphicFramePr>
        <p:xfrm>
          <a:off x="3796500" y="4534633"/>
          <a:ext cx="1595719" cy="104755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32" name="Diagram 31"/>
          <p:cNvGraphicFramePr/>
          <p:nvPr>
            <p:extLst>
              <p:ext uri="{D42A27DB-BD31-4B8C-83A1-F6EECF244321}">
                <p14:modId xmlns:p14="http://schemas.microsoft.com/office/powerpoint/2010/main" val="1711394816"/>
              </p:ext>
            </p:extLst>
          </p:nvPr>
        </p:nvGraphicFramePr>
        <p:xfrm>
          <a:off x="3796501" y="3726163"/>
          <a:ext cx="1595719" cy="1047559"/>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33" name="Diagram 32"/>
          <p:cNvGraphicFramePr/>
          <p:nvPr>
            <p:extLst>
              <p:ext uri="{D42A27DB-BD31-4B8C-83A1-F6EECF244321}">
                <p14:modId xmlns:p14="http://schemas.microsoft.com/office/powerpoint/2010/main" val="3437786780"/>
              </p:ext>
            </p:extLst>
          </p:nvPr>
        </p:nvGraphicFramePr>
        <p:xfrm>
          <a:off x="6269712" y="4534633"/>
          <a:ext cx="1595719" cy="1047559"/>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34" name="Diagram 33"/>
          <p:cNvGraphicFramePr/>
          <p:nvPr>
            <p:extLst>
              <p:ext uri="{D42A27DB-BD31-4B8C-83A1-F6EECF244321}">
                <p14:modId xmlns:p14="http://schemas.microsoft.com/office/powerpoint/2010/main" val="1665738559"/>
              </p:ext>
            </p:extLst>
          </p:nvPr>
        </p:nvGraphicFramePr>
        <p:xfrm>
          <a:off x="6269713" y="3726163"/>
          <a:ext cx="1595719" cy="1047559"/>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grpSp>
        <p:nvGrpSpPr>
          <p:cNvPr id="35" name="Group 34"/>
          <p:cNvGrpSpPr/>
          <p:nvPr/>
        </p:nvGrpSpPr>
        <p:grpSpPr>
          <a:xfrm>
            <a:off x="1375196" y="3686762"/>
            <a:ext cx="1595719" cy="1695742"/>
            <a:chOff x="0" y="18204"/>
            <a:chExt cx="1595719" cy="359774"/>
          </a:xfrm>
        </p:grpSpPr>
        <p:sp>
          <p:nvSpPr>
            <p:cNvPr id="36" name="Rounded Rectangle 35"/>
            <p:cNvSpPr/>
            <p:nvPr/>
          </p:nvSpPr>
          <p:spPr>
            <a:xfrm>
              <a:off x="0" y="18204"/>
              <a:ext cx="1595719" cy="35977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Rounded Rectangle 4"/>
            <p:cNvSpPr/>
            <p:nvPr/>
          </p:nvSpPr>
          <p:spPr>
            <a:xfrm>
              <a:off x="17563" y="35767"/>
              <a:ext cx="1560593" cy="3246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dirty="0"/>
                <a:t>c.80 </a:t>
              </a:r>
              <a:r>
                <a:rPr lang="en-GB" sz="1500" kern="1200" dirty="0"/>
                <a:t>academic departments </a:t>
              </a:r>
            </a:p>
          </p:txBody>
        </p:sp>
      </p:grpSp>
      <p:grpSp>
        <p:nvGrpSpPr>
          <p:cNvPr id="38" name="Group 37"/>
          <p:cNvGrpSpPr/>
          <p:nvPr/>
        </p:nvGrpSpPr>
        <p:grpSpPr>
          <a:xfrm>
            <a:off x="2960631" y="3805950"/>
            <a:ext cx="895409" cy="1457366"/>
            <a:chOff x="1187999" y="394516"/>
            <a:chExt cx="1306088" cy="1457366"/>
          </a:xfrm>
        </p:grpSpPr>
        <p:sp>
          <p:nvSpPr>
            <p:cNvPr id="39" name="Right Arrow 38"/>
            <p:cNvSpPr/>
            <p:nvPr/>
          </p:nvSpPr>
          <p:spPr>
            <a:xfrm>
              <a:off x="1187999" y="394516"/>
              <a:ext cx="1306088" cy="1457366"/>
            </a:xfrm>
            <a:prstGeom prst="rightArrow">
              <a:avLst>
                <a:gd name="adj1" fmla="val 70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0" name="Right Arrow 4"/>
            <p:cNvSpPr/>
            <p:nvPr/>
          </p:nvSpPr>
          <p:spPr>
            <a:xfrm>
              <a:off x="1514521" y="613121"/>
              <a:ext cx="636718" cy="10201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5715" rIns="11430" bIns="5715" numCol="1" spcCol="1270" anchor="ctr" anchorCtr="0">
              <a:noAutofit/>
            </a:bodyPr>
            <a:lstStyle/>
            <a:p>
              <a:pPr lvl="0" algn="ctr" defTabSz="400050">
                <a:lnSpc>
                  <a:spcPct val="90000"/>
                </a:lnSpc>
                <a:spcBef>
                  <a:spcPct val="0"/>
                </a:spcBef>
                <a:spcAft>
                  <a:spcPct val="35000"/>
                </a:spcAft>
              </a:pPr>
              <a:endParaRPr lang="en-GB" sz="900" kern="1200" dirty="0"/>
            </a:p>
          </p:txBody>
        </p:sp>
      </p:grpSp>
      <p:grpSp>
        <p:nvGrpSpPr>
          <p:cNvPr id="41" name="Group 40"/>
          <p:cNvGrpSpPr/>
          <p:nvPr/>
        </p:nvGrpSpPr>
        <p:grpSpPr>
          <a:xfrm>
            <a:off x="5392219" y="3805950"/>
            <a:ext cx="877493" cy="1457366"/>
            <a:chOff x="1361523" y="394516"/>
            <a:chExt cx="1279955" cy="1457366"/>
          </a:xfrm>
        </p:grpSpPr>
        <p:sp>
          <p:nvSpPr>
            <p:cNvPr id="42" name="Right Arrow 41"/>
            <p:cNvSpPr/>
            <p:nvPr/>
          </p:nvSpPr>
          <p:spPr>
            <a:xfrm>
              <a:off x="1361523" y="394516"/>
              <a:ext cx="1279955" cy="1457366"/>
            </a:xfrm>
            <a:prstGeom prst="rightArrow">
              <a:avLst>
                <a:gd name="adj1" fmla="val 70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3" name="Right Arrow 4"/>
            <p:cNvSpPr/>
            <p:nvPr/>
          </p:nvSpPr>
          <p:spPr>
            <a:xfrm>
              <a:off x="1514521" y="613121"/>
              <a:ext cx="636718" cy="10201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5715" rIns="11430" bIns="5715" numCol="1" spcCol="1270" anchor="ctr" anchorCtr="0">
              <a:noAutofit/>
            </a:bodyPr>
            <a:lstStyle/>
            <a:p>
              <a:pPr lvl="0" algn="ctr" defTabSz="400050">
                <a:lnSpc>
                  <a:spcPct val="90000"/>
                </a:lnSpc>
                <a:spcBef>
                  <a:spcPct val="0"/>
                </a:spcBef>
                <a:spcAft>
                  <a:spcPct val="35000"/>
                </a:spcAft>
              </a:pPr>
              <a:endParaRPr lang="en-GB" sz="900" kern="1200" dirty="0"/>
            </a:p>
          </p:txBody>
        </p:sp>
      </p:grpSp>
    </p:spTree>
    <p:custDataLst>
      <p:tags r:id="rId1"/>
    </p:custDataLst>
    <p:extLst>
      <p:ext uri="{BB962C8B-B14F-4D97-AF65-F5344CB8AC3E}">
        <p14:creationId xmlns:p14="http://schemas.microsoft.com/office/powerpoint/2010/main" val="2066163616"/>
      </p:ext>
    </p:extLst>
  </p:cSld>
  <p:clrMapOvr>
    <a:masterClrMapping/>
  </p:clrMapOvr>
  <mc:AlternateContent xmlns:mc="http://schemas.openxmlformats.org/markup-compatibility/2006" xmlns:p14="http://schemas.microsoft.com/office/powerpoint/2010/main">
    <mc:Choice Requires="p14">
      <p:transition spd="slow" p14:dur="2000" advTm="75631"/>
    </mc:Choice>
    <mc:Fallback xmlns="">
      <p:transition spd="slow" advTm="7563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Content Placeholder 2"/>
          <p:cNvSpPr txBox="1">
            <a:spLocks/>
          </p:cNvSpPr>
          <p:nvPr/>
        </p:nvSpPr>
        <p:spPr bwMode="auto">
          <a:xfrm>
            <a:off x="1116013" y="989013"/>
            <a:ext cx="5747774" cy="368300"/>
          </a:xfrm>
          <a:prstGeom prst="rect">
            <a:avLst/>
          </a:prstGeom>
          <a:noFill/>
          <a:ln w="9525">
            <a:noFill/>
            <a:miter lim="800000"/>
            <a:headEnd/>
            <a:tailEnd/>
          </a:ln>
        </p:spPr>
        <p:txBody>
          <a:bodyPr lIns="0" tIns="0" rIns="0" bIns="0"/>
          <a:lstStyle/>
          <a:p>
            <a:pPr marL="342900" indent="-342900">
              <a:spcBef>
                <a:spcPct val="20000"/>
              </a:spcBef>
              <a:buFont typeface="Arial" charset="0"/>
              <a:buNone/>
            </a:pPr>
            <a:r>
              <a:rPr lang="en-US" sz="2200" b="1" dirty="0">
                <a:solidFill>
                  <a:srgbClr val="121A1F"/>
                </a:solidFill>
                <a:latin typeface="Arial MT"/>
              </a:rPr>
              <a:t>How to make the best application</a:t>
            </a:r>
            <a:endParaRPr lang="en-US" sz="2200" b="1" dirty="0">
              <a:solidFill>
                <a:srgbClr val="FF0000"/>
              </a:solidFill>
              <a:latin typeface="Arial MT"/>
            </a:endParaRPr>
          </a:p>
        </p:txBody>
      </p:sp>
      <p:sp>
        <p:nvSpPr>
          <p:cNvPr id="221186" name="Content Placeholder 2"/>
          <p:cNvSpPr txBox="1">
            <a:spLocks/>
          </p:cNvSpPr>
          <p:nvPr/>
        </p:nvSpPr>
        <p:spPr bwMode="auto">
          <a:xfrm>
            <a:off x="1116012" y="1270000"/>
            <a:ext cx="5747775" cy="368300"/>
          </a:xfrm>
          <a:prstGeom prst="rect">
            <a:avLst/>
          </a:prstGeom>
          <a:noFill/>
          <a:ln w="9525">
            <a:noFill/>
            <a:miter lim="800000"/>
            <a:headEnd/>
            <a:tailEnd/>
          </a:ln>
        </p:spPr>
        <p:txBody>
          <a:bodyPr lIns="0" tIns="0" rIns="0" bIns="0"/>
          <a:lstStyle/>
          <a:p>
            <a:pPr marL="342900" indent="-342900">
              <a:spcBef>
                <a:spcPct val="20000"/>
              </a:spcBef>
            </a:pPr>
            <a:r>
              <a:rPr lang="en-US" sz="2200" dirty="0">
                <a:solidFill>
                  <a:srgbClr val="121A1F"/>
                </a:solidFill>
                <a:latin typeface="Arial MT"/>
              </a:rPr>
              <a:t>Quick tips</a:t>
            </a:r>
          </a:p>
        </p:txBody>
      </p:sp>
      <p:sp>
        <p:nvSpPr>
          <p:cNvPr id="10" name="Content Placeholder 2"/>
          <p:cNvSpPr txBox="1">
            <a:spLocks/>
          </p:cNvSpPr>
          <p:nvPr/>
        </p:nvSpPr>
        <p:spPr bwMode="auto">
          <a:xfrm>
            <a:off x="1116012" y="1810096"/>
            <a:ext cx="4970874" cy="4375231"/>
          </a:xfrm>
          <a:prstGeom prst="rect">
            <a:avLst/>
          </a:prstGeom>
          <a:noFill/>
          <a:ln w="9525">
            <a:noFill/>
            <a:miter lim="800000"/>
            <a:headEnd/>
            <a:tailEnd/>
          </a:ln>
        </p:spPr>
        <p:txBody>
          <a:bodyPr lIns="0" tIns="0" rIns="0" bIns="0"/>
          <a:lstStyle/>
          <a:p>
            <a:endParaRPr lang="en-GB" sz="1600" dirty="0">
              <a:solidFill>
                <a:prstClr val="black"/>
              </a:solidFill>
            </a:endParaRPr>
          </a:p>
          <a:p>
            <a:pPr marL="342900" indent="-342900">
              <a:buFont typeface="+mj-lt"/>
              <a:buAutoNum type="arabicPeriod"/>
            </a:pPr>
            <a:r>
              <a:rPr lang="en-GB" sz="1600" dirty="0">
                <a:solidFill>
                  <a:prstClr val="black"/>
                </a:solidFill>
              </a:rPr>
              <a:t>Fully research your proposed course</a:t>
            </a:r>
          </a:p>
          <a:p>
            <a:pPr marL="342900" indent="-342900">
              <a:buFont typeface="+mj-lt"/>
              <a:buAutoNum type="arabicPeriod"/>
            </a:pPr>
            <a:endParaRPr lang="en-GB" sz="1600" dirty="0">
              <a:solidFill>
                <a:prstClr val="black"/>
              </a:solidFill>
            </a:endParaRPr>
          </a:p>
          <a:p>
            <a:pPr marL="342900" indent="-342900">
              <a:buFont typeface="+mj-lt"/>
              <a:buAutoNum type="arabicPeriod"/>
            </a:pPr>
            <a:r>
              <a:rPr lang="en-GB" sz="1600" dirty="0">
                <a:solidFill>
                  <a:prstClr val="black"/>
                </a:solidFill>
              </a:rPr>
              <a:t>Be clear about why </a:t>
            </a:r>
            <a:r>
              <a:rPr lang="en-GB" sz="1600" i="1" dirty="0">
                <a:solidFill>
                  <a:prstClr val="black"/>
                </a:solidFill>
              </a:rPr>
              <a:t>that course at Cambridge</a:t>
            </a:r>
          </a:p>
          <a:p>
            <a:pPr marL="342900" indent="-342900">
              <a:buFont typeface="+mj-lt"/>
              <a:buAutoNum type="arabicPeriod"/>
            </a:pPr>
            <a:endParaRPr lang="en-GB" sz="1600" dirty="0">
              <a:solidFill>
                <a:prstClr val="black"/>
              </a:solidFill>
            </a:endParaRPr>
          </a:p>
          <a:p>
            <a:pPr marL="342900" indent="-342900">
              <a:buFont typeface="+mj-lt"/>
              <a:buAutoNum type="arabicPeriod"/>
            </a:pPr>
            <a:r>
              <a:rPr lang="en-GB" sz="1600" dirty="0">
                <a:solidFill>
                  <a:prstClr val="black"/>
                </a:solidFill>
              </a:rPr>
              <a:t>Research and apply for </a:t>
            </a:r>
            <a:r>
              <a:rPr lang="en-GB" sz="1600" u="sng" dirty="0">
                <a:solidFill>
                  <a:prstClr val="black"/>
                </a:solidFill>
              </a:rPr>
              <a:t>all</a:t>
            </a:r>
            <a:r>
              <a:rPr lang="en-GB" sz="1600" dirty="0">
                <a:solidFill>
                  <a:prstClr val="black"/>
                </a:solidFill>
              </a:rPr>
              <a:t> funding (see </a:t>
            </a:r>
            <a:r>
              <a:rPr lang="en-GB" sz="1600" dirty="0">
                <a:hlinkClick r:id="rId3"/>
              </a:rPr>
              <a:t>www.student-funding.cam.ac.uk</a:t>
            </a:r>
            <a:r>
              <a:rPr lang="en-GB" sz="1600" dirty="0">
                <a:solidFill>
                  <a:prstClr val="black"/>
                </a:solidFill>
              </a:rPr>
              <a:t>)</a:t>
            </a:r>
          </a:p>
          <a:p>
            <a:pPr marL="342900" indent="-342900">
              <a:buFont typeface="+mj-lt"/>
              <a:buAutoNum type="arabicPeriod"/>
            </a:pPr>
            <a:endParaRPr lang="en-GB" sz="1600" dirty="0">
              <a:solidFill>
                <a:prstClr val="black"/>
              </a:solidFill>
            </a:endParaRPr>
          </a:p>
          <a:p>
            <a:pPr marL="342900" indent="-342900">
              <a:buFont typeface="+mj-lt"/>
              <a:buAutoNum type="arabicPeriod"/>
            </a:pPr>
            <a:r>
              <a:rPr lang="en-GB" sz="1600" dirty="0">
                <a:solidFill>
                  <a:prstClr val="black"/>
                </a:solidFill>
              </a:rPr>
              <a:t>Engage early with and fully brief your two academic referees and GC referee</a:t>
            </a:r>
          </a:p>
          <a:p>
            <a:pPr marL="342900" indent="-342900">
              <a:buFont typeface="+mj-lt"/>
              <a:buAutoNum type="arabicPeriod"/>
            </a:pPr>
            <a:endParaRPr lang="en-GB" sz="1600" dirty="0">
              <a:solidFill>
                <a:prstClr val="black"/>
              </a:solidFill>
            </a:endParaRPr>
          </a:p>
          <a:p>
            <a:pPr marL="342900" indent="-342900">
              <a:buFont typeface="+mj-lt"/>
              <a:buAutoNum type="arabicPeriod"/>
            </a:pPr>
            <a:r>
              <a:rPr lang="en-GB" sz="1600" dirty="0">
                <a:solidFill>
                  <a:prstClr val="black"/>
                </a:solidFill>
              </a:rPr>
              <a:t>Draft your application early and get input from others</a:t>
            </a:r>
          </a:p>
          <a:p>
            <a:pPr marL="342900" indent="-342900">
              <a:buFont typeface="+mj-lt"/>
              <a:buAutoNum type="arabicPeriod"/>
            </a:pPr>
            <a:endParaRPr lang="en-GB" sz="1600" dirty="0">
              <a:solidFill>
                <a:prstClr val="black"/>
              </a:solidFill>
            </a:endParaRPr>
          </a:p>
          <a:p>
            <a:pPr marL="342900" indent="-342900">
              <a:buFont typeface="+mj-lt"/>
              <a:buAutoNum type="arabicPeriod"/>
            </a:pPr>
            <a:r>
              <a:rPr lang="en-GB" sz="1600" dirty="0">
                <a:solidFill>
                  <a:prstClr val="black"/>
                </a:solidFill>
              </a:rPr>
              <a:t>Ensure you know your application deadline and apply in plenty of time</a:t>
            </a:r>
          </a:p>
        </p:txBody>
      </p:sp>
    </p:spTree>
    <p:extLst>
      <p:ext uri="{BB962C8B-B14F-4D97-AF65-F5344CB8AC3E}">
        <p14:creationId xmlns:p14="http://schemas.microsoft.com/office/powerpoint/2010/main" val="2159944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Content Placeholder 2"/>
          <p:cNvSpPr txBox="1">
            <a:spLocks/>
          </p:cNvSpPr>
          <p:nvPr/>
        </p:nvSpPr>
        <p:spPr bwMode="auto">
          <a:xfrm>
            <a:off x="1116013" y="1082675"/>
            <a:ext cx="4749800" cy="368300"/>
          </a:xfrm>
          <a:prstGeom prst="rect">
            <a:avLst/>
          </a:prstGeom>
          <a:noFill/>
          <a:ln w="9525">
            <a:noFill/>
            <a:miter lim="800000"/>
            <a:headEnd/>
            <a:tailEnd/>
          </a:ln>
        </p:spPr>
        <p:txBody>
          <a:bodyPr lIns="0" tIns="0" rIns="0" bIns="0"/>
          <a:lstStyle/>
          <a:p>
            <a:pPr marL="342900" indent="-342900">
              <a:spcBef>
                <a:spcPct val="20000"/>
              </a:spcBef>
              <a:buFont typeface="Arial" charset="0"/>
              <a:buNone/>
            </a:pPr>
            <a:r>
              <a:rPr lang="en-US" sz="2000" b="1" dirty="0">
                <a:solidFill>
                  <a:srgbClr val="121A1F"/>
                </a:solidFill>
                <a:latin typeface="Arial MT"/>
              </a:rPr>
              <a:t>Further information</a:t>
            </a:r>
          </a:p>
        </p:txBody>
      </p:sp>
      <p:sp>
        <p:nvSpPr>
          <p:cNvPr id="237570" name="Content Placeholder 2"/>
          <p:cNvSpPr txBox="1">
            <a:spLocks/>
          </p:cNvSpPr>
          <p:nvPr/>
        </p:nvSpPr>
        <p:spPr bwMode="auto">
          <a:xfrm>
            <a:off x="1116013" y="2065338"/>
            <a:ext cx="7405687" cy="4187825"/>
          </a:xfrm>
          <a:prstGeom prst="rect">
            <a:avLst/>
          </a:prstGeom>
          <a:noFill/>
          <a:ln w="9525">
            <a:noFill/>
            <a:miter lim="800000"/>
            <a:headEnd/>
            <a:tailEnd/>
          </a:ln>
        </p:spPr>
        <p:txBody>
          <a:bodyPr lIns="0" tIns="0" rIns="0" bIns="0"/>
          <a:lstStyle/>
          <a:p>
            <a:pPr>
              <a:spcBef>
                <a:spcPct val="20000"/>
              </a:spcBef>
            </a:pPr>
            <a:endParaRPr lang="en-GB" sz="1600">
              <a:solidFill>
                <a:srgbClr val="121A1F"/>
              </a:solidFill>
              <a:latin typeface="Arial MT"/>
            </a:endParaRPr>
          </a:p>
        </p:txBody>
      </p:sp>
      <p:sp>
        <p:nvSpPr>
          <p:cNvPr id="6" name="Content Placeholder 2"/>
          <p:cNvSpPr txBox="1">
            <a:spLocks/>
          </p:cNvSpPr>
          <p:nvPr/>
        </p:nvSpPr>
        <p:spPr>
          <a:xfrm>
            <a:off x="1098954" y="1771650"/>
            <a:ext cx="4480043" cy="4928408"/>
          </a:xfrm>
          <a:prstGeom prst="rect">
            <a:avLst/>
          </a:prstGeom>
        </p:spPr>
        <p:txBody>
          <a:bodyPr lIns="0" tIns="0" rIns="0" bIns="0"/>
          <a:lstStyle/>
          <a:p>
            <a:pPr fontAlgn="auto">
              <a:spcBef>
                <a:spcPct val="20000"/>
              </a:spcBef>
              <a:spcAft>
                <a:spcPts val="0"/>
              </a:spcAft>
              <a:defRPr/>
            </a:pPr>
            <a:r>
              <a:rPr lang="en-GB" sz="2000" b="1" dirty="0">
                <a:solidFill>
                  <a:srgbClr val="121A1F"/>
                </a:solidFill>
                <a:latin typeface="+mj-lt"/>
                <a:cs typeface="+mn-cs"/>
              </a:rPr>
              <a:t>Website</a:t>
            </a:r>
            <a:r>
              <a:rPr lang="en-GB" sz="2000" dirty="0">
                <a:solidFill>
                  <a:srgbClr val="121A1F"/>
                </a:solidFill>
                <a:latin typeface="+mj-lt"/>
                <a:cs typeface="+mn-cs"/>
              </a:rPr>
              <a:t> </a:t>
            </a:r>
          </a:p>
          <a:p>
            <a:pPr marL="285750" indent="-285750" fontAlgn="auto">
              <a:spcBef>
                <a:spcPct val="20000"/>
              </a:spcBef>
              <a:spcAft>
                <a:spcPts val="0"/>
              </a:spcAft>
              <a:buFont typeface="Arial" pitchFamily="34" charset="0"/>
              <a:buChar char="•"/>
              <a:defRPr/>
            </a:pPr>
            <a:r>
              <a:rPr lang="en-GB" sz="2000" dirty="0">
                <a:solidFill>
                  <a:srgbClr val="121A1F"/>
                </a:solidFill>
                <a:latin typeface="+mj-lt"/>
                <a:cs typeface="+mn-cs"/>
                <a:hlinkClick r:id="rId3"/>
              </a:rPr>
              <a:t>www.gatescambridge.org</a:t>
            </a:r>
            <a:endParaRPr lang="en-GB" sz="2000" b="1" dirty="0">
              <a:solidFill>
                <a:srgbClr val="121A1F"/>
              </a:solidFill>
              <a:latin typeface="+mj-lt"/>
              <a:cs typeface="+mn-cs"/>
            </a:endParaRPr>
          </a:p>
          <a:p>
            <a:pPr fontAlgn="auto">
              <a:spcBef>
                <a:spcPct val="20000"/>
              </a:spcBef>
              <a:spcAft>
                <a:spcPts val="0"/>
              </a:spcAft>
              <a:defRPr/>
            </a:pPr>
            <a:endParaRPr lang="en-GB" sz="800" b="1" dirty="0">
              <a:solidFill>
                <a:srgbClr val="121A1F"/>
              </a:solidFill>
              <a:latin typeface="+mj-lt"/>
              <a:cs typeface="+mn-cs"/>
            </a:endParaRPr>
          </a:p>
          <a:p>
            <a:pPr fontAlgn="auto">
              <a:spcBef>
                <a:spcPct val="20000"/>
              </a:spcBef>
              <a:spcAft>
                <a:spcPts val="0"/>
              </a:spcAft>
              <a:defRPr/>
            </a:pPr>
            <a:r>
              <a:rPr lang="en-GB" sz="2000" b="1" dirty="0">
                <a:solidFill>
                  <a:srgbClr val="121A1F"/>
                </a:solidFill>
                <a:latin typeface="+mj-lt"/>
                <a:cs typeface="+mn-cs"/>
              </a:rPr>
              <a:t>Need more information?</a:t>
            </a:r>
          </a:p>
          <a:p>
            <a:pPr marL="285750" indent="-285750" fontAlgn="auto">
              <a:spcBef>
                <a:spcPct val="20000"/>
              </a:spcBef>
              <a:spcAft>
                <a:spcPts val="0"/>
              </a:spcAft>
              <a:buFont typeface="Arial" pitchFamily="34" charset="0"/>
              <a:buChar char="•"/>
              <a:defRPr/>
            </a:pPr>
            <a:r>
              <a:rPr lang="en-GB" sz="2000" dirty="0">
                <a:solidFill>
                  <a:srgbClr val="121A1F"/>
                </a:solidFill>
                <a:latin typeface="+mj-lt"/>
                <a:cs typeface="+mn-cs"/>
              </a:rPr>
              <a:t>Email: </a:t>
            </a:r>
            <a:r>
              <a:rPr lang="en-GB" sz="2000" dirty="0">
                <a:solidFill>
                  <a:srgbClr val="121A1F"/>
                </a:solidFill>
                <a:latin typeface="+mj-lt"/>
                <a:cs typeface="+mn-cs"/>
                <a:hlinkClick r:id="rId4"/>
              </a:rPr>
              <a:t>info@gatescambridge.org</a:t>
            </a:r>
            <a:r>
              <a:rPr lang="en-GB" sz="2000" dirty="0">
                <a:solidFill>
                  <a:srgbClr val="121A1F"/>
                </a:solidFill>
                <a:latin typeface="+mj-lt"/>
                <a:cs typeface="+mn-cs"/>
              </a:rPr>
              <a:t> </a:t>
            </a:r>
            <a:endParaRPr lang="en-GB" sz="2000" b="1" dirty="0">
              <a:solidFill>
                <a:srgbClr val="121A1F"/>
              </a:solidFill>
            </a:endParaRPr>
          </a:p>
          <a:p>
            <a:pPr fontAlgn="auto">
              <a:spcBef>
                <a:spcPct val="20000"/>
              </a:spcBef>
              <a:spcAft>
                <a:spcPts val="0"/>
              </a:spcAft>
              <a:defRPr/>
            </a:pPr>
            <a:endParaRPr lang="en-GB" sz="800" b="1" dirty="0">
              <a:solidFill>
                <a:srgbClr val="121A1F"/>
              </a:solidFill>
              <a:latin typeface="+mn-lt"/>
            </a:endParaRPr>
          </a:p>
          <a:p>
            <a:pPr fontAlgn="auto">
              <a:spcBef>
                <a:spcPct val="20000"/>
              </a:spcBef>
              <a:spcAft>
                <a:spcPts val="0"/>
              </a:spcAft>
              <a:defRPr/>
            </a:pPr>
            <a:r>
              <a:rPr lang="en-GB" sz="2000" b="1" dirty="0">
                <a:solidFill>
                  <a:srgbClr val="121A1F"/>
                </a:solidFill>
                <a:latin typeface="+mn-lt"/>
              </a:rPr>
              <a:t>All Cambridge funding opportunities</a:t>
            </a:r>
          </a:p>
          <a:p>
            <a:pPr marL="285750" indent="-285750" fontAlgn="auto">
              <a:spcBef>
                <a:spcPct val="20000"/>
              </a:spcBef>
              <a:spcAft>
                <a:spcPts val="0"/>
              </a:spcAft>
              <a:buFont typeface="Arial" pitchFamily="34" charset="0"/>
              <a:buChar char="•"/>
              <a:defRPr/>
            </a:pPr>
            <a:r>
              <a:rPr lang="en-GB" sz="2000" dirty="0">
                <a:solidFill>
                  <a:srgbClr val="121A1F"/>
                </a:solidFill>
                <a:latin typeface="+mn-lt"/>
              </a:rPr>
              <a:t>‘Funding search’ page  </a:t>
            </a:r>
          </a:p>
          <a:p>
            <a:pPr fontAlgn="auto">
              <a:spcBef>
                <a:spcPct val="20000"/>
              </a:spcBef>
              <a:spcAft>
                <a:spcPts val="0"/>
              </a:spcAft>
              <a:defRPr/>
            </a:pPr>
            <a:r>
              <a:rPr lang="en-GB" sz="2000" dirty="0">
                <a:solidFill>
                  <a:srgbClr val="121A1F"/>
                </a:solidFill>
                <a:latin typeface="+mn-lt"/>
                <a:hlinkClick r:id="rId5"/>
              </a:rPr>
              <a:t>www.student-funding.cam.ac.uk</a:t>
            </a:r>
            <a:r>
              <a:rPr lang="en-GB" sz="2000" dirty="0">
                <a:solidFill>
                  <a:srgbClr val="121A1F"/>
                </a:solidFill>
                <a:latin typeface="+mn-lt"/>
              </a:rPr>
              <a:t> </a:t>
            </a:r>
          </a:p>
          <a:p>
            <a:pPr marL="285750" indent="-285750" fontAlgn="auto">
              <a:spcBef>
                <a:spcPct val="20000"/>
              </a:spcBef>
              <a:spcAft>
                <a:spcPts val="0"/>
              </a:spcAft>
              <a:buFont typeface="Arial" pitchFamily="34" charset="0"/>
              <a:buChar char="•"/>
              <a:defRPr/>
            </a:pPr>
            <a:endParaRPr lang="en-GB" sz="1600" dirty="0">
              <a:solidFill>
                <a:srgbClr val="121A1F"/>
              </a:solidFill>
              <a:latin typeface="+mn-lt"/>
            </a:endParaRPr>
          </a:p>
          <a:p>
            <a:pPr fontAlgn="auto">
              <a:spcBef>
                <a:spcPct val="20000"/>
              </a:spcBef>
              <a:spcAft>
                <a:spcPts val="0"/>
              </a:spcAft>
              <a:defRPr/>
            </a:pPr>
            <a:endParaRPr lang="en-GB" sz="2000" b="1" dirty="0">
              <a:solidFill>
                <a:srgbClr val="121A1F"/>
              </a:solidFill>
              <a:latin typeface="+mn-lt"/>
              <a:cs typeface="+mn-cs"/>
            </a:endParaRPr>
          </a:p>
          <a:p>
            <a:pPr fontAlgn="auto">
              <a:spcBef>
                <a:spcPct val="20000"/>
              </a:spcBef>
              <a:spcAft>
                <a:spcPts val="0"/>
              </a:spcAft>
              <a:defRPr/>
            </a:pPr>
            <a:r>
              <a:rPr lang="en-GB" sz="2000" b="1" dirty="0">
                <a:solidFill>
                  <a:srgbClr val="121A1F"/>
                </a:solidFill>
                <a:latin typeface="+mn-lt"/>
                <a:cs typeface="+mn-cs"/>
              </a:rPr>
              <a:t>                 </a:t>
            </a:r>
            <a:endParaRPr lang="en-GB" sz="2800" b="1" dirty="0">
              <a:solidFill>
                <a:srgbClr val="121A1F"/>
              </a:solidFill>
              <a:latin typeface="+mj-lt"/>
              <a:cs typeface="+mn-cs"/>
            </a:endParaRPr>
          </a:p>
          <a:p>
            <a:pPr fontAlgn="auto">
              <a:spcBef>
                <a:spcPct val="20000"/>
              </a:spcBef>
              <a:spcAft>
                <a:spcPts val="0"/>
              </a:spcAft>
              <a:defRPr/>
            </a:pPr>
            <a:endParaRPr lang="en-GB" sz="2000" dirty="0">
              <a:solidFill>
                <a:srgbClr val="121A1F"/>
              </a:solidFill>
              <a:latin typeface="+mj-lt"/>
              <a:cs typeface="+mn-cs"/>
            </a:endParaRPr>
          </a:p>
        </p:txBody>
      </p:sp>
      <p:pic>
        <p:nvPicPr>
          <p:cNvPr id="7" name="Picture 4"/>
          <p:cNvPicPr>
            <a:picLocks noChangeAspect="1" noChangeArrowheads="1"/>
          </p:cNvPicPr>
          <p:nvPr/>
        </p:nvPicPr>
        <p:blipFill rotWithShape="1">
          <a:blip r:embed="rId6" cstate="screen">
            <a:extLst>
              <a:ext uri="{28A0092B-C50C-407E-A947-70E740481C1C}">
                <a14:useLocalDpi xmlns:a14="http://schemas.microsoft.com/office/drawing/2010/main" val="0"/>
              </a:ext>
            </a:extLst>
          </a:blip>
          <a:srcRect/>
          <a:stretch/>
        </p:blipFill>
        <p:spPr bwMode="auto">
          <a:xfrm>
            <a:off x="5832475" y="2065338"/>
            <a:ext cx="2636838" cy="36004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cstate="screen">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9378" name="Content Placeholder 2"/>
          <p:cNvSpPr txBox="1">
            <a:spLocks/>
          </p:cNvSpPr>
          <p:nvPr/>
        </p:nvSpPr>
        <p:spPr bwMode="auto">
          <a:xfrm>
            <a:off x="4595813" y="4402138"/>
            <a:ext cx="3921125" cy="368300"/>
          </a:xfrm>
          <a:prstGeom prst="rect">
            <a:avLst/>
          </a:prstGeom>
          <a:noFill/>
          <a:ln w="9525">
            <a:noFill/>
            <a:miter lim="800000"/>
            <a:headEnd/>
            <a:tailEnd/>
          </a:ln>
        </p:spPr>
        <p:txBody>
          <a:bodyPr lIns="0" tIns="0" rIns="0" bIns="0"/>
          <a:lstStyle/>
          <a:p>
            <a:pPr marL="342900" indent="-342900">
              <a:spcBef>
                <a:spcPct val="20000"/>
              </a:spcBef>
            </a:pPr>
            <a:r>
              <a:rPr lang="en-US" sz="2800" b="1" dirty="0">
                <a:solidFill>
                  <a:srgbClr val="B4985B"/>
                </a:solidFill>
                <a:latin typeface="Arial MT"/>
              </a:rPr>
              <a:t>Additional slides</a:t>
            </a:r>
          </a:p>
        </p:txBody>
      </p:sp>
      <p:sp>
        <p:nvSpPr>
          <p:cNvPr id="229379" name="Content Placeholder 2"/>
          <p:cNvSpPr txBox="1">
            <a:spLocks/>
          </p:cNvSpPr>
          <p:nvPr/>
        </p:nvSpPr>
        <p:spPr bwMode="auto">
          <a:xfrm>
            <a:off x="4595813" y="4770438"/>
            <a:ext cx="3231016" cy="368300"/>
          </a:xfrm>
          <a:prstGeom prst="rect">
            <a:avLst/>
          </a:prstGeom>
          <a:noFill/>
          <a:ln w="9525">
            <a:noFill/>
            <a:miter lim="800000"/>
            <a:headEnd/>
            <a:tailEnd/>
          </a:ln>
        </p:spPr>
        <p:txBody>
          <a:bodyPr lIns="0" tIns="0" rIns="0" bIns="0"/>
          <a:lstStyle/>
          <a:p>
            <a:pPr marL="342900" indent="-342900">
              <a:spcBef>
                <a:spcPct val="20000"/>
              </a:spcBef>
              <a:buFont typeface="Arial" charset="0"/>
              <a:buNone/>
            </a:pPr>
            <a:r>
              <a:rPr lang="en-US" dirty="0">
                <a:solidFill>
                  <a:srgbClr val="B4985B"/>
                </a:solidFill>
                <a:latin typeface="Arial MT"/>
              </a:rPr>
              <a:t>Only if needed/for reference</a:t>
            </a:r>
          </a:p>
        </p:txBody>
      </p:sp>
    </p:spTree>
    <p:extLst>
      <p:ext uri="{BB962C8B-B14F-4D97-AF65-F5344CB8AC3E}">
        <p14:creationId xmlns:p14="http://schemas.microsoft.com/office/powerpoint/2010/main" val="1103756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Content Placeholder 2"/>
          <p:cNvSpPr txBox="1">
            <a:spLocks/>
          </p:cNvSpPr>
          <p:nvPr/>
        </p:nvSpPr>
        <p:spPr bwMode="auto">
          <a:xfrm>
            <a:off x="1116013" y="1011238"/>
            <a:ext cx="4749800" cy="368300"/>
          </a:xfrm>
          <a:prstGeom prst="rect">
            <a:avLst/>
          </a:prstGeom>
          <a:noFill/>
          <a:ln w="9525">
            <a:noFill/>
            <a:miter lim="800000"/>
            <a:headEnd/>
            <a:tailEnd/>
          </a:ln>
        </p:spPr>
        <p:txBody>
          <a:bodyPr lIns="0" tIns="0" rIns="0" bIns="0"/>
          <a:lstStyle/>
          <a:p>
            <a:pPr marL="342900" indent="-342900">
              <a:spcBef>
                <a:spcPct val="20000"/>
              </a:spcBef>
              <a:buFont typeface="Arial" charset="0"/>
              <a:buNone/>
            </a:pPr>
            <a:r>
              <a:rPr lang="en-US" sz="2200" b="1" dirty="0">
                <a:solidFill>
                  <a:srgbClr val="121A1F"/>
                </a:solidFill>
                <a:latin typeface="Arial MT"/>
              </a:rPr>
              <a:t>Application &amp; selection</a:t>
            </a:r>
          </a:p>
        </p:txBody>
      </p:sp>
      <p:sp>
        <p:nvSpPr>
          <p:cNvPr id="215042" name="Content Placeholder 2"/>
          <p:cNvSpPr txBox="1">
            <a:spLocks/>
          </p:cNvSpPr>
          <p:nvPr/>
        </p:nvSpPr>
        <p:spPr bwMode="auto">
          <a:xfrm>
            <a:off x="1116013" y="1320800"/>
            <a:ext cx="4216400" cy="368300"/>
          </a:xfrm>
          <a:prstGeom prst="rect">
            <a:avLst/>
          </a:prstGeom>
          <a:noFill/>
          <a:ln w="9525">
            <a:noFill/>
            <a:miter lim="800000"/>
            <a:headEnd/>
            <a:tailEnd/>
          </a:ln>
        </p:spPr>
        <p:txBody>
          <a:bodyPr lIns="0" tIns="0" rIns="0" bIns="0"/>
          <a:lstStyle/>
          <a:p>
            <a:pPr marL="342900" indent="-342900">
              <a:spcBef>
                <a:spcPct val="20000"/>
              </a:spcBef>
            </a:pPr>
            <a:r>
              <a:rPr lang="en-US" sz="2200" dirty="0">
                <a:solidFill>
                  <a:srgbClr val="121A1F"/>
                </a:solidFill>
                <a:latin typeface="Arial MT"/>
              </a:rPr>
              <a:t>Numbers by selection stage</a:t>
            </a:r>
          </a:p>
        </p:txBody>
      </p:sp>
      <p:graphicFrame>
        <p:nvGraphicFramePr>
          <p:cNvPr id="215104" name="Group 64"/>
          <p:cNvGraphicFramePr>
            <a:graphicFrameLocks noGrp="1"/>
          </p:cNvGraphicFramePr>
          <p:nvPr>
            <p:extLst>
              <p:ext uri="{D42A27DB-BD31-4B8C-83A1-F6EECF244321}">
                <p14:modId xmlns:p14="http://schemas.microsoft.com/office/powerpoint/2010/main" val="2263914949"/>
              </p:ext>
            </p:extLst>
          </p:nvPr>
        </p:nvGraphicFramePr>
        <p:xfrm>
          <a:off x="1116013" y="1943534"/>
          <a:ext cx="7628976" cy="4321831"/>
        </p:xfrm>
        <a:graphic>
          <a:graphicData uri="http://schemas.openxmlformats.org/drawingml/2006/table">
            <a:tbl>
              <a:tblPr/>
              <a:tblGrid>
                <a:gridCol w="2886248">
                  <a:extLst>
                    <a:ext uri="{9D8B030D-6E8A-4147-A177-3AD203B41FA5}">
                      <a16:colId xmlns:a16="http://schemas.microsoft.com/office/drawing/2014/main" val="20000"/>
                    </a:ext>
                  </a:extLst>
                </a:gridCol>
                <a:gridCol w="2153195">
                  <a:extLst>
                    <a:ext uri="{9D8B030D-6E8A-4147-A177-3AD203B41FA5}">
                      <a16:colId xmlns:a16="http://schemas.microsoft.com/office/drawing/2014/main" val="20001"/>
                    </a:ext>
                  </a:extLst>
                </a:gridCol>
                <a:gridCol w="2589533">
                  <a:extLst>
                    <a:ext uri="{9D8B030D-6E8A-4147-A177-3AD203B41FA5}">
                      <a16:colId xmlns:a16="http://schemas.microsoft.com/office/drawing/2014/main" val="20002"/>
                    </a:ext>
                  </a:extLst>
                </a:gridCol>
              </a:tblGrid>
              <a:tr h="559067">
                <a:tc>
                  <a:txBody>
                    <a:bodyPr/>
                    <a:lstStyle/>
                    <a:p>
                      <a:pPr marL="269875" marR="0" lvl="0" indent="-269875" algn="ctr"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a:ln>
                            <a:noFill/>
                          </a:ln>
                          <a:solidFill>
                            <a:srgbClr val="FFFFFF"/>
                          </a:solidFill>
                          <a:effectLst/>
                          <a:latin typeface="Calibri" pitchFamily="34" charset="0"/>
                          <a:cs typeface="Arial" charset="0"/>
                        </a:rPr>
                        <a:t>Stage</a:t>
                      </a:r>
                      <a:endParaRPr kumimoji="0" lang="en-GB" sz="1800" b="0" i="0" u="none" strike="noStrike" cap="none" normalizeH="0" baseline="0" dirty="0">
                        <a:ln>
                          <a:noFill/>
                        </a:ln>
                        <a:solidFill>
                          <a:schemeClr val="bg1"/>
                        </a:solidFill>
                        <a:effectLst/>
                        <a:latin typeface="Calibri" pitchFamily="34"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269875" marR="0" lvl="0" indent="-269875" algn="ctr"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a:ln>
                            <a:noFill/>
                          </a:ln>
                          <a:solidFill>
                            <a:srgbClr val="FFFFFF"/>
                          </a:solidFill>
                          <a:effectLst/>
                          <a:latin typeface="Calibri" pitchFamily="34" charset="0"/>
                          <a:cs typeface="Arial" charset="0"/>
                        </a:rPr>
                        <a:t>US round</a:t>
                      </a:r>
                      <a:endParaRPr kumimoji="0" lang="en-GB" sz="1800" b="0" i="0" u="none" strike="noStrike" cap="none" normalizeH="0" baseline="0" dirty="0">
                        <a:ln>
                          <a:noFill/>
                        </a:ln>
                        <a:solidFill>
                          <a:schemeClr val="bg1"/>
                        </a:solidFill>
                        <a:effectLst/>
                        <a:latin typeface="Calibri" pitchFamily="34"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a:ln>
                            <a:noFill/>
                          </a:ln>
                          <a:solidFill>
                            <a:srgbClr val="FFFFFF"/>
                          </a:solidFill>
                          <a:effectLst/>
                          <a:latin typeface="Calibri" pitchFamily="34" charset="0"/>
                          <a:cs typeface="Arial" charset="0"/>
                        </a:rPr>
                        <a:t>International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a:ln>
                            <a:noFill/>
                          </a:ln>
                          <a:solidFill>
                            <a:srgbClr val="FFFFFF"/>
                          </a:solidFill>
                          <a:effectLst/>
                          <a:latin typeface="Calibri" pitchFamily="34" charset="0"/>
                          <a:cs typeface="Arial" charset="0"/>
                        </a:rPr>
                        <a:t>round</a:t>
                      </a:r>
                      <a:endParaRPr kumimoji="0" lang="en-GB" sz="1800" b="0" i="0" u="none" strike="noStrike" cap="none" normalizeH="0" baseline="0" dirty="0">
                        <a:ln>
                          <a:noFill/>
                        </a:ln>
                        <a:solidFill>
                          <a:schemeClr val="bg1"/>
                        </a:solidFill>
                        <a:effectLst/>
                        <a:latin typeface="Calibri" pitchFamily="34"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0079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a:ln>
                            <a:noFill/>
                          </a:ln>
                          <a:solidFill>
                            <a:srgbClr val="000000"/>
                          </a:solidFill>
                          <a:effectLst/>
                          <a:latin typeface="Calibri" pitchFamily="34" charset="0"/>
                          <a:cs typeface="Arial" charset="0"/>
                        </a:rPr>
                        <a:t>Total applications</a:t>
                      </a:r>
                      <a:endParaRPr kumimoji="0" lang="en-GB" sz="1800" b="0" i="0" u="none" strike="noStrike" cap="none" normalizeH="0" baseline="0" dirty="0">
                        <a:ln>
                          <a:noFill/>
                        </a:ln>
                        <a:solidFill>
                          <a:schemeClr val="tx1"/>
                        </a:solidFill>
                        <a:effectLst/>
                        <a:latin typeface="Calibri" pitchFamily="34"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69875" marR="0" lvl="0" indent="-269875"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a:ln>
                            <a:noFill/>
                          </a:ln>
                          <a:solidFill>
                            <a:srgbClr val="000000"/>
                          </a:solidFill>
                          <a:effectLst/>
                          <a:latin typeface="Calibri" pitchFamily="34" charset="0"/>
                          <a:cs typeface="Arial" charset="0"/>
                        </a:rPr>
                        <a:t>c.700</a:t>
                      </a:r>
                      <a:endParaRPr kumimoji="0" lang="en-GB" sz="1800" b="0" i="0" u="none" strike="noStrike" cap="none" normalizeH="0" baseline="0" dirty="0">
                        <a:ln>
                          <a:noFill/>
                        </a:ln>
                        <a:solidFill>
                          <a:schemeClr val="tx1"/>
                        </a:solidFill>
                        <a:effectLst/>
                        <a:latin typeface="Calibri" pitchFamily="34"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69875" marR="0" lvl="0" indent="-269875"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a:ln>
                            <a:noFill/>
                          </a:ln>
                          <a:solidFill>
                            <a:srgbClr val="000000"/>
                          </a:solidFill>
                          <a:effectLst/>
                          <a:latin typeface="Calibri" pitchFamily="34" charset="0"/>
                          <a:cs typeface="Arial" charset="0"/>
                        </a:rPr>
                        <a:t>c. 5,000</a:t>
                      </a:r>
                      <a:endParaRPr kumimoji="0" lang="en-GB" sz="1800" b="0" i="0" u="none" strike="noStrike" cap="none" normalizeH="0" baseline="0" dirty="0">
                        <a:ln>
                          <a:noFill/>
                        </a:ln>
                        <a:solidFill>
                          <a:schemeClr val="tx1"/>
                        </a:solidFill>
                        <a:effectLst/>
                        <a:latin typeface="Calibri" pitchFamily="34"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143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en-GB" sz="1800" b="0" i="0" u="none" strike="noStrike" cap="none" normalizeH="0" baseline="0" dirty="0">
                          <a:ln>
                            <a:noFill/>
                          </a:ln>
                          <a:solidFill>
                            <a:srgbClr val="000000"/>
                          </a:solidFill>
                          <a:effectLst/>
                          <a:latin typeface="Calibri" pitchFamily="34" charset="0"/>
                          <a:cs typeface="Arial" charset="0"/>
                        </a:rPr>
                      </a:br>
                      <a:r>
                        <a:rPr kumimoji="0" lang="en-GB" sz="1800" b="0" i="0" u="none" strike="noStrike" cap="none" normalizeH="0" baseline="0" dirty="0">
                          <a:ln>
                            <a:noFill/>
                          </a:ln>
                          <a:solidFill>
                            <a:srgbClr val="000000"/>
                          </a:solidFill>
                          <a:effectLst/>
                          <a:latin typeface="Calibri" pitchFamily="34" charset="0"/>
                          <a:cs typeface="Arial" charset="0"/>
                        </a:rPr>
                        <a:t>Departments nominate &amp; shortlisting Committees review</a:t>
                      </a:r>
                      <a:endParaRPr kumimoji="0" lang="en-GB" sz="1800" b="0" i="0" u="none" strike="noStrike" cap="none" normalizeH="0" baseline="0" dirty="0">
                        <a:ln>
                          <a:noFill/>
                        </a:ln>
                        <a:solidFill>
                          <a:schemeClr val="tx1"/>
                        </a:solidFill>
                        <a:effectLst/>
                        <a:latin typeface="Calibri" pitchFamily="34"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269875" marR="0" lvl="0" indent="-269875"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a:ln>
                            <a:noFill/>
                          </a:ln>
                          <a:solidFill>
                            <a:srgbClr val="000000"/>
                          </a:solidFill>
                          <a:effectLst/>
                          <a:latin typeface="Calibri" pitchFamily="34" charset="0"/>
                          <a:cs typeface="Arial" charset="0"/>
                        </a:rPr>
                        <a:t>c.150</a:t>
                      </a:r>
                      <a:endParaRPr kumimoji="0" lang="en-GB" sz="1800" b="0" i="0" u="none" strike="noStrike" cap="none" normalizeH="0" baseline="0" dirty="0">
                        <a:ln>
                          <a:noFill/>
                        </a:ln>
                        <a:solidFill>
                          <a:schemeClr val="tx1"/>
                        </a:solidFill>
                        <a:effectLst/>
                        <a:latin typeface="Calibri" pitchFamily="34"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269875" marR="0" lvl="0" indent="-269875"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a:ln>
                            <a:noFill/>
                          </a:ln>
                          <a:solidFill>
                            <a:srgbClr val="000000"/>
                          </a:solidFill>
                          <a:effectLst/>
                          <a:latin typeface="Calibri" pitchFamily="34" charset="0"/>
                          <a:cs typeface="Arial" charset="0"/>
                        </a:rPr>
                        <a:t>c.200</a:t>
                      </a:r>
                      <a:endParaRPr kumimoji="0" lang="en-GB" sz="1800" b="0" i="0" u="none" strike="noStrike" cap="none" normalizeH="0" baseline="0" dirty="0">
                        <a:ln>
                          <a:noFill/>
                        </a:ln>
                        <a:solidFill>
                          <a:schemeClr val="tx1"/>
                        </a:solidFill>
                        <a:effectLst/>
                        <a:latin typeface="Calibri" pitchFamily="34"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13771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en-GB" sz="1800" b="0" i="0" u="none" strike="noStrike" cap="none" normalizeH="0" baseline="0" dirty="0">
                          <a:ln>
                            <a:noFill/>
                          </a:ln>
                          <a:solidFill>
                            <a:srgbClr val="000000"/>
                          </a:solidFill>
                          <a:effectLst/>
                          <a:latin typeface="Calibri" pitchFamily="34" charset="0"/>
                          <a:cs typeface="Arial" charset="0"/>
                        </a:rPr>
                      </a:br>
                      <a:r>
                        <a:rPr kumimoji="0" lang="en-GB" sz="1800" b="0" i="0" u="none" strike="noStrike" cap="none" normalizeH="0" baseline="0" dirty="0">
                          <a:ln>
                            <a:noFill/>
                          </a:ln>
                          <a:solidFill>
                            <a:srgbClr val="000000"/>
                          </a:solidFill>
                          <a:effectLst/>
                          <a:latin typeface="Calibri" pitchFamily="34" charset="0"/>
                          <a:cs typeface="Arial" charset="0"/>
                        </a:rPr>
                        <a:t>Shortlisting Committees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a:ln>
                            <a:noFill/>
                          </a:ln>
                          <a:solidFill>
                            <a:srgbClr val="000000"/>
                          </a:solidFill>
                          <a:effectLst/>
                          <a:latin typeface="Calibri" pitchFamily="34" charset="0"/>
                          <a:cs typeface="Arial" charset="0"/>
                        </a:rPr>
                        <a:t>put forward for interview</a:t>
                      </a:r>
                      <a:br>
                        <a:rPr kumimoji="0" lang="en-GB" sz="1800" b="0" i="0" u="none" strike="noStrike" cap="none" normalizeH="0" baseline="0" dirty="0">
                          <a:ln>
                            <a:noFill/>
                          </a:ln>
                          <a:solidFill>
                            <a:srgbClr val="000000"/>
                          </a:solidFill>
                          <a:effectLst/>
                          <a:latin typeface="Calibri" pitchFamily="34" charset="0"/>
                          <a:cs typeface="Arial" charset="0"/>
                        </a:rPr>
                      </a:br>
                      <a:endParaRPr kumimoji="0" lang="en-GB" sz="1800" b="0" i="0" u="none" strike="noStrike" cap="none" normalizeH="0" baseline="0" dirty="0">
                        <a:ln>
                          <a:noFill/>
                        </a:ln>
                        <a:solidFill>
                          <a:schemeClr val="tx1"/>
                        </a:solidFill>
                        <a:effectLst/>
                        <a:latin typeface="Calibri" pitchFamily="34"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269875" marR="0" lvl="0" indent="-269875"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a:ln>
                            <a:noFill/>
                          </a:ln>
                          <a:solidFill>
                            <a:srgbClr val="000000"/>
                          </a:solidFill>
                          <a:effectLst/>
                          <a:latin typeface="Calibri" pitchFamily="34" charset="0"/>
                          <a:cs typeface="Arial" charset="0"/>
                        </a:rPr>
                        <a:t>c. 75</a:t>
                      </a:r>
                      <a:endParaRPr kumimoji="0" lang="en-GB" sz="1800" b="0" i="0" u="none" strike="noStrike" cap="none" normalizeH="0" baseline="0" dirty="0">
                        <a:ln>
                          <a:noFill/>
                        </a:ln>
                        <a:solidFill>
                          <a:schemeClr val="tx1"/>
                        </a:solidFill>
                        <a:effectLst/>
                        <a:latin typeface="Calibri" pitchFamily="34"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269875" marR="0" lvl="0" indent="-269875"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a:ln>
                            <a:noFill/>
                          </a:ln>
                          <a:solidFill>
                            <a:srgbClr val="000000"/>
                          </a:solidFill>
                          <a:effectLst/>
                          <a:latin typeface="Calibri" pitchFamily="34" charset="0"/>
                          <a:cs typeface="Arial" charset="0"/>
                        </a:rPr>
                        <a:t>c.110</a:t>
                      </a:r>
                      <a:endParaRPr kumimoji="0" lang="en-GB" sz="1800" b="0" i="0" u="none" strike="noStrike" cap="none" normalizeH="0" baseline="0" dirty="0">
                        <a:ln>
                          <a:noFill/>
                        </a:ln>
                        <a:solidFill>
                          <a:schemeClr val="tx1"/>
                        </a:solidFill>
                        <a:effectLst/>
                        <a:latin typeface="Calibri" pitchFamily="34"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027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a:ln>
                            <a:noFill/>
                          </a:ln>
                          <a:solidFill>
                            <a:srgbClr val="000000"/>
                          </a:solidFill>
                          <a:effectLst/>
                          <a:latin typeface="Calibri" pitchFamily="34" charset="0"/>
                          <a:cs typeface="Arial" charset="0"/>
                        </a:rPr>
                        <a:t>Interview Panels select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269875" marR="0" lvl="0" indent="-269875"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a:ln>
                            <a:noFill/>
                          </a:ln>
                          <a:solidFill>
                            <a:srgbClr val="000000"/>
                          </a:solidFill>
                          <a:effectLst/>
                          <a:latin typeface="Calibri" pitchFamily="34" charset="0"/>
                          <a:cs typeface="Arial" charset="0"/>
                        </a:rPr>
                        <a:t>c.25 </a:t>
                      </a:r>
                      <a:endParaRPr kumimoji="0" lang="en-GB" sz="1800" b="0" i="0" u="none" strike="noStrike" cap="none" normalizeH="0" baseline="0" dirty="0">
                        <a:ln>
                          <a:noFill/>
                        </a:ln>
                        <a:solidFill>
                          <a:schemeClr val="tx1"/>
                        </a:solidFill>
                        <a:effectLst/>
                        <a:latin typeface="Calibri" pitchFamily="34"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269875" marR="0" lvl="0" indent="-269875"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a:ln>
                            <a:noFill/>
                          </a:ln>
                          <a:solidFill>
                            <a:srgbClr val="000000"/>
                          </a:solidFill>
                          <a:effectLst/>
                          <a:latin typeface="Calibri" pitchFamily="34" charset="0"/>
                          <a:cs typeface="Arial" charset="0"/>
                        </a:rPr>
                        <a:t>c. 55</a:t>
                      </a:r>
                      <a:endParaRPr kumimoji="0" lang="en-GB" sz="1800" b="0" i="0" u="none" strike="noStrike" cap="none" normalizeH="0" baseline="0" dirty="0">
                        <a:ln>
                          <a:noFill/>
                        </a:ln>
                        <a:solidFill>
                          <a:schemeClr val="tx1"/>
                        </a:solidFill>
                        <a:effectLst/>
                        <a:latin typeface="Calibri" pitchFamily="34"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0079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Calibri" pitchFamily="34"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269875" marR="0" lvl="0" indent="-269875"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Calibri" pitchFamily="34"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269875" marR="0" lvl="0" indent="-269875"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Calibri" pitchFamily="34"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
        <p:nvSpPr>
          <p:cNvPr id="3" name="TextBox 2"/>
          <p:cNvSpPr txBox="1"/>
          <p:nvPr/>
        </p:nvSpPr>
        <p:spPr>
          <a:xfrm>
            <a:off x="1123988" y="6365910"/>
            <a:ext cx="7960659" cy="369332"/>
          </a:xfrm>
          <a:prstGeom prst="rect">
            <a:avLst/>
          </a:prstGeom>
          <a:noFill/>
        </p:spPr>
        <p:txBody>
          <a:bodyPr wrap="square" rtlCol="0">
            <a:spAutoFit/>
          </a:bodyPr>
          <a:lstStyle/>
          <a:p>
            <a:r>
              <a:rPr lang="en-GB" dirty="0">
                <a:solidFill>
                  <a:srgbClr val="121A1F"/>
                </a:solidFill>
                <a:latin typeface="Arial" pitchFamily="34" charset="0"/>
                <a:cs typeface="Arial" pitchFamily="34" charset="0"/>
              </a:rPr>
              <a:t>Total: 80 awards per year. 2/3 PhD awards; 1/3 Masters</a:t>
            </a:r>
            <a:endParaRPr lang="en-GB" dirty="0"/>
          </a:p>
        </p:txBody>
      </p:sp>
    </p:spTree>
    <p:extLst>
      <p:ext uri="{BB962C8B-B14F-4D97-AF65-F5344CB8AC3E}">
        <p14:creationId xmlns:p14="http://schemas.microsoft.com/office/powerpoint/2010/main" val="319995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5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Content Placeholder 2"/>
          <p:cNvSpPr txBox="1">
            <a:spLocks/>
          </p:cNvSpPr>
          <p:nvPr/>
        </p:nvSpPr>
        <p:spPr bwMode="auto">
          <a:xfrm>
            <a:off x="1116013" y="930275"/>
            <a:ext cx="4749800" cy="368300"/>
          </a:xfrm>
          <a:prstGeom prst="rect">
            <a:avLst/>
          </a:prstGeom>
          <a:noFill/>
          <a:ln w="9525">
            <a:noFill/>
            <a:miter lim="800000"/>
            <a:headEnd/>
            <a:tailEnd/>
          </a:ln>
        </p:spPr>
        <p:txBody>
          <a:bodyPr lIns="0" tIns="0" rIns="0" bIns="0"/>
          <a:lstStyle/>
          <a:p>
            <a:pPr marL="342900" indent="-342900">
              <a:spcBef>
                <a:spcPct val="20000"/>
              </a:spcBef>
              <a:buFont typeface="Arial" charset="0"/>
              <a:buNone/>
            </a:pPr>
            <a:r>
              <a:rPr lang="en-US" sz="2200" b="1" dirty="0">
                <a:solidFill>
                  <a:srgbClr val="121A1F"/>
                </a:solidFill>
                <a:latin typeface="Arial MT"/>
              </a:rPr>
              <a:t>Application &amp; selection</a:t>
            </a:r>
          </a:p>
        </p:txBody>
      </p:sp>
      <p:sp>
        <p:nvSpPr>
          <p:cNvPr id="210947" name="Content Placeholder 2"/>
          <p:cNvSpPr txBox="1">
            <a:spLocks/>
          </p:cNvSpPr>
          <p:nvPr/>
        </p:nvSpPr>
        <p:spPr bwMode="auto">
          <a:xfrm>
            <a:off x="1116013" y="1270000"/>
            <a:ext cx="4186435" cy="368300"/>
          </a:xfrm>
          <a:prstGeom prst="rect">
            <a:avLst/>
          </a:prstGeom>
          <a:noFill/>
          <a:ln w="9525">
            <a:noFill/>
            <a:miter lim="800000"/>
            <a:headEnd/>
            <a:tailEnd/>
          </a:ln>
        </p:spPr>
        <p:txBody>
          <a:bodyPr lIns="0" tIns="0" rIns="0" bIns="0"/>
          <a:lstStyle/>
          <a:p>
            <a:pPr marL="342900" indent="-342900">
              <a:spcBef>
                <a:spcPct val="20000"/>
              </a:spcBef>
            </a:pPr>
            <a:r>
              <a:rPr lang="en-US" sz="2200" dirty="0">
                <a:solidFill>
                  <a:srgbClr val="121A1F"/>
                </a:solidFill>
                <a:latin typeface="Arial MT"/>
              </a:rPr>
              <a:t>The form</a:t>
            </a:r>
          </a:p>
        </p:txBody>
      </p:sp>
      <p:pic>
        <p:nvPicPr>
          <p:cNvPr id="3" name="Picture 2"/>
          <p:cNvPicPr>
            <a:picLocks noChangeAspect="1"/>
          </p:cNvPicPr>
          <p:nvPr/>
        </p:nvPicPr>
        <p:blipFill rotWithShape="1">
          <a:blip r:embed="rId3"/>
          <a:srcRect l="21040" t="7292" r="20948"/>
          <a:stretch/>
        </p:blipFill>
        <p:spPr>
          <a:xfrm>
            <a:off x="1116013" y="1843930"/>
            <a:ext cx="5650547" cy="4891277"/>
          </a:xfrm>
          <a:prstGeom prst="rect">
            <a:avLst/>
          </a:prstGeom>
        </p:spPr>
      </p:pic>
    </p:spTree>
    <p:extLst>
      <p:ext uri="{BB962C8B-B14F-4D97-AF65-F5344CB8AC3E}">
        <p14:creationId xmlns:p14="http://schemas.microsoft.com/office/powerpoint/2010/main" val="119152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Content Placeholder 2"/>
          <p:cNvSpPr txBox="1">
            <a:spLocks/>
          </p:cNvSpPr>
          <p:nvPr/>
        </p:nvSpPr>
        <p:spPr bwMode="auto">
          <a:xfrm>
            <a:off x="1116013" y="930275"/>
            <a:ext cx="4749800" cy="368300"/>
          </a:xfrm>
          <a:prstGeom prst="rect">
            <a:avLst/>
          </a:prstGeom>
          <a:noFill/>
          <a:ln w="9525">
            <a:noFill/>
            <a:miter lim="800000"/>
            <a:headEnd/>
            <a:tailEnd/>
          </a:ln>
        </p:spPr>
        <p:txBody>
          <a:bodyPr lIns="0" tIns="0" rIns="0" bIns="0"/>
          <a:lstStyle/>
          <a:p>
            <a:pPr marL="342900" indent="-342900">
              <a:spcBef>
                <a:spcPct val="20000"/>
              </a:spcBef>
              <a:buFont typeface="Arial" charset="0"/>
              <a:buNone/>
            </a:pPr>
            <a:r>
              <a:rPr lang="en-US" sz="2200" b="1" dirty="0">
                <a:solidFill>
                  <a:srgbClr val="121A1F"/>
                </a:solidFill>
                <a:latin typeface="Arial MT"/>
              </a:rPr>
              <a:t>Application &amp; selection</a:t>
            </a:r>
          </a:p>
        </p:txBody>
      </p:sp>
      <p:sp>
        <p:nvSpPr>
          <p:cNvPr id="210947" name="Content Placeholder 2"/>
          <p:cNvSpPr txBox="1">
            <a:spLocks/>
          </p:cNvSpPr>
          <p:nvPr/>
        </p:nvSpPr>
        <p:spPr bwMode="auto">
          <a:xfrm>
            <a:off x="1116013" y="1270000"/>
            <a:ext cx="4186435" cy="368300"/>
          </a:xfrm>
          <a:prstGeom prst="rect">
            <a:avLst/>
          </a:prstGeom>
          <a:noFill/>
          <a:ln w="9525">
            <a:noFill/>
            <a:miter lim="800000"/>
            <a:headEnd/>
            <a:tailEnd/>
          </a:ln>
        </p:spPr>
        <p:txBody>
          <a:bodyPr lIns="0" tIns="0" rIns="0" bIns="0"/>
          <a:lstStyle/>
          <a:p>
            <a:pPr marL="342900" indent="-342900">
              <a:spcBef>
                <a:spcPct val="20000"/>
              </a:spcBef>
            </a:pPr>
            <a:r>
              <a:rPr lang="en-US" sz="2200" dirty="0">
                <a:solidFill>
                  <a:srgbClr val="121A1F"/>
                </a:solidFill>
                <a:latin typeface="Arial MT"/>
              </a:rPr>
              <a:t>The form</a:t>
            </a:r>
          </a:p>
        </p:txBody>
      </p:sp>
      <p:pic>
        <p:nvPicPr>
          <p:cNvPr id="2" name="Picture 1"/>
          <p:cNvPicPr>
            <a:picLocks noChangeAspect="1"/>
          </p:cNvPicPr>
          <p:nvPr/>
        </p:nvPicPr>
        <p:blipFill rotWithShape="1">
          <a:blip r:embed="rId3"/>
          <a:srcRect l="21309" t="7784" r="21280"/>
          <a:stretch/>
        </p:blipFill>
        <p:spPr>
          <a:xfrm>
            <a:off x="1116013" y="1846604"/>
            <a:ext cx="5554826" cy="4832976"/>
          </a:xfrm>
          <a:prstGeom prst="rect">
            <a:avLst/>
          </a:prstGeom>
        </p:spPr>
      </p:pic>
    </p:spTree>
    <p:extLst>
      <p:ext uri="{BB962C8B-B14F-4D97-AF65-F5344CB8AC3E}">
        <p14:creationId xmlns:p14="http://schemas.microsoft.com/office/powerpoint/2010/main" val="1031466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Content Placeholder 2"/>
          <p:cNvSpPr txBox="1">
            <a:spLocks/>
          </p:cNvSpPr>
          <p:nvPr/>
        </p:nvSpPr>
        <p:spPr bwMode="auto">
          <a:xfrm>
            <a:off x="1116013" y="989013"/>
            <a:ext cx="4749800" cy="368300"/>
          </a:xfrm>
          <a:prstGeom prst="rect">
            <a:avLst/>
          </a:prstGeom>
          <a:noFill/>
          <a:ln w="9525">
            <a:noFill/>
            <a:miter lim="800000"/>
            <a:headEnd/>
            <a:tailEnd/>
          </a:ln>
        </p:spPr>
        <p:txBody>
          <a:bodyPr lIns="0" tIns="0" rIns="0" bIns="0"/>
          <a:lstStyle/>
          <a:p>
            <a:pPr marL="342900" indent="-342900">
              <a:spcBef>
                <a:spcPct val="20000"/>
              </a:spcBef>
              <a:buFont typeface="Arial" charset="0"/>
              <a:buNone/>
            </a:pPr>
            <a:r>
              <a:rPr lang="en-US" sz="2200" b="1" dirty="0">
                <a:solidFill>
                  <a:srgbClr val="121A1F"/>
                </a:solidFill>
                <a:latin typeface="Arial MT"/>
              </a:rPr>
              <a:t>Application &amp; selection</a:t>
            </a:r>
          </a:p>
        </p:txBody>
      </p:sp>
      <p:sp>
        <p:nvSpPr>
          <p:cNvPr id="208898" name="Content Placeholder 2"/>
          <p:cNvSpPr txBox="1">
            <a:spLocks/>
          </p:cNvSpPr>
          <p:nvPr/>
        </p:nvSpPr>
        <p:spPr bwMode="auto">
          <a:xfrm>
            <a:off x="1116013" y="1270000"/>
            <a:ext cx="4216400" cy="368300"/>
          </a:xfrm>
          <a:prstGeom prst="rect">
            <a:avLst/>
          </a:prstGeom>
          <a:noFill/>
          <a:ln w="9525">
            <a:noFill/>
            <a:miter lim="800000"/>
            <a:headEnd/>
            <a:tailEnd/>
          </a:ln>
        </p:spPr>
        <p:txBody>
          <a:bodyPr lIns="0" tIns="0" rIns="0" bIns="0"/>
          <a:lstStyle/>
          <a:p>
            <a:pPr marL="342900" indent="-342900">
              <a:spcBef>
                <a:spcPct val="20000"/>
              </a:spcBef>
            </a:pPr>
            <a:r>
              <a:rPr lang="en-US" sz="2200" dirty="0">
                <a:solidFill>
                  <a:srgbClr val="121A1F"/>
                </a:solidFill>
                <a:latin typeface="Arial MT"/>
              </a:rPr>
              <a:t>The application pack</a:t>
            </a:r>
          </a:p>
        </p:txBody>
      </p:sp>
      <p:sp>
        <p:nvSpPr>
          <p:cNvPr id="208899" name="Content Placeholder 2"/>
          <p:cNvSpPr txBox="1">
            <a:spLocks/>
          </p:cNvSpPr>
          <p:nvPr/>
        </p:nvSpPr>
        <p:spPr bwMode="auto">
          <a:xfrm>
            <a:off x="1116013" y="2065338"/>
            <a:ext cx="7405687" cy="4187825"/>
          </a:xfrm>
          <a:prstGeom prst="rect">
            <a:avLst/>
          </a:prstGeom>
          <a:noFill/>
          <a:ln w="9525">
            <a:noFill/>
            <a:miter lim="800000"/>
            <a:headEnd/>
            <a:tailEnd/>
          </a:ln>
        </p:spPr>
        <p:txBody>
          <a:bodyPr lIns="0" tIns="0" rIns="0" bIns="0"/>
          <a:lstStyle/>
          <a:p>
            <a:pPr>
              <a:spcBef>
                <a:spcPct val="20000"/>
              </a:spcBef>
            </a:pPr>
            <a:endParaRPr lang="en-GB" sz="1600">
              <a:solidFill>
                <a:srgbClr val="121A1F"/>
              </a:solidFill>
              <a:latin typeface="Arial MT"/>
            </a:endParaRPr>
          </a:p>
        </p:txBody>
      </p:sp>
      <p:sp>
        <p:nvSpPr>
          <p:cNvPr id="6" name="Content Placeholder 2"/>
          <p:cNvSpPr txBox="1">
            <a:spLocks/>
          </p:cNvSpPr>
          <p:nvPr/>
        </p:nvSpPr>
        <p:spPr>
          <a:xfrm>
            <a:off x="1116013" y="2065337"/>
            <a:ext cx="4749800" cy="4335463"/>
          </a:xfrm>
          <a:prstGeom prst="rect">
            <a:avLst/>
          </a:prstGeom>
        </p:spPr>
        <p:txBody>
          <a:bodyPr lIns="0" tIns="0" rIns="0" bIns="0"/>
          <a:lstStyle/>
          <a:p>
            <a:pPr>
              <a:spcBef>
                <a:spcPct val="20000"/>
              </a:spcBef>
            </a:pPr>
            <a:r>
              <a:rPr lang="en-US" sz="1600" b="1" dirty="0">
                <a:solidFill>
                  <a:srgbClr val="121A1F"/>
                </a:solidFill>
                <a:latin typeface="Arial" pitchFamily="34" charset="0"/>
                <a:cs typeface="Arial" pitchFamily="34" charset="0"/>
              </a:rPr>
              <a:t>Parts of the application</a:t>
            </a:r>
          </a:p>
          <a:p>
            <a:pPr>
              <a:spcBef>
                <a:spcPct val="20000"/>
              </a:spcBef>
            </a:pPr>
            <a:endParaRPr lang="en-GB" sz="1600" dirty="0">
              <a:solidFill>
                <a:srgbClr val="121A1F"/>
              </a:solidFill>
              <a:latin typeface="Arial" pitchFamily="34" charset="0"/>
              <a:cs typeface="Arial" pitchFamily="34" charset="0"/>
            </a:endParaRPr>
          </a:p>
          <a:p>
            <a:pPr marL="285750" lvl="1" indent="-285750">
              <a:spcBef>
                <a:spcPct val="20000"/>
              </a:spcBef>
              <a:buClr>
                <a:srgbClr val="B4985B"/>
              </a:buClr>
              <a:buFont typeface="Wingdings" pitchFamily="2" charset="2"/>
              <a:buChar char="§"/>
            </a:pPr>
            <a:r>
              <a:rPr lang="en-GB" sz="1600" dirty="0">
                <a:solidFill>
                  <a:srgbClr val="121A1F"/>
                </a:solidFill>
                <a:latin typeface="Arial" pitchFamily="34" charset="0"/>
                <a:cs typeface="Arial" pitchFamily="34" charset="0"/>
              </a:rPr>
              <a:t>Application form</a:t>
            </a:r>
          </a:p>
          <a:p>
            <a:pPr marL="285750" lvl="1" indent="-285750">
              <a:spcBef>
                <a:spcPct val="20000"/>
              </a:spcBef>
              <a:buClr>
                <a:srgbClr val="B4985B"/>
              </a:buClr>
              <a:buFont typeface="Wingdings" pitchFamily="2" charset="2"/>
              <a:buChar char="§"/>
            </a:pPr>
            <a:r>
              <a:rPr lang="en-GB" sz="1600" dirty="0">
                <a:solidFill>
                  <a:srgbClr val="121A1F"/>
                </a:solidFill>
                <a:latin typeface="Arial" pitchFamily="34" charset="0"/>
                <a:cs typeface="Arial" pitchFamily="34" charset="0"/>
              </a:rPr>
              <a:t>3 References (2 academic, 1 for Gates)</a:t>
            </a:r>
          </a:p>
          <a:p>
            <a:pPr marL="285750" lvl="1" indent="-285750">
              <a:spcBef>
                <a:spcPct val="20000"/>
              </a:spcBef>
              <a:buClr>
                <a:srgbClr val="B4985B"/>
              </a:buClr>
              <a:buFont typeface="Wingdings" pitchFamily="2" charset="2"/>
              <a:buChar char="§"/>
            </a:pPr>
            <a:r>
              <a:rPr lang="en-GB" sz="1600" dirty="0">
                <a:solidFill>
                  <a:srgbClr val="121A1F"/>
                </a:solidFill>
                <a:latin typeface="Arial" pitchFamily="34" charset="0"/>
                <a:cs typeface="Arial" pitchFamily="34" charset="0"/>
              </a:rPr>
              <a:t>Academic transcripts</a:t>
            </a:r>
          </a:p>
          <a:p>
            <a:pPr marL="285750" lvl="1" indent="-285750">
              <a:spcBef>
                <a:spcPct val="20000"/>
              </a:spcBef>
              <a:buClr>
                <a:srgbClr val="B4985B"/>
              </a:buClr>
              <a:buFont typeface="Wingdings" pitchFamily="2" charset="2"/>
              <a:buChar char="§"/>
            </a:pPr>
            <a:r>
              <a:rPr lang="en-GB" sz="1600" dirty="0">
                <a:solidFill>
                  <a:srgbClr val="121A1F"/>
                </a:solidFill>
                <a:latin typeface="Arial" pitchFamily="34" charset="0"/>
                <a:cs typeface="Arial" pitchFamily="34" charset="0"/>
              </a:rPr>
              <a:t>If PhD applicant a research proposal</a:t>
            </a:r>
          </a:p>
          <a:p>
            <a:pPr marL="285750" lvl="1" indent="-285750">
              <a:spcBef>
                <a:spcPct val="20000"/>
              </a:spcBef>
              <a:buClr>
                <a:srgbClr val="B4985B"/>
              </a:buClr>
              <a:buFont typeface="Wingdings" pitchFamily="2" charset="2"/>
              <a:buChar char="§"/>
            </a:pPr>
            <a:r>
              <a:rPr lang="en-GB" sz="1600" dirty="0">
                <a:solidFill>
                  <a:srgbClr val="121A1F"/>
                </a:solidFill>
                <a:latin typeface="Arial" pitchFamily="34" charset="0"/>
                <a:cs typeface="Arial" pitchFamily="34" charset="0"/>
              </a:rPr>
              <a:t>Any other documents required by University</a:t>
            </a:r>
          </a:p>
          <a:p>
            <a:pPr marL="0" lvl="1">
              <a:spcBef>
                <a:spcPct val="20000"/>
              </a:spcBef>
              <a:buClr>
                <a:srgbClr val="B4985B"/>
              </a:buClr>
            </a:pPr>
            <a:endParaRPr lang="en-GB" sz="1600" dirty="0">
              <a:solidFill>
                <a:srgbClr val="121A1F"/>
              </a:solidFill>
              <a:latin typeface="Arial" pitchFamily="34" charset="0"/>
              <a:cs typeface="Arial" pitchFamily="34" charset="0"/>
            </a:endParaRPr>
          </a:p>
          <a:p>
            <a:pPr marL="285750" lvl="1" indent="-285750">
              <a:spcBef>
                <a:spcPct val="20000"/>
              </a:spcBef>
              <a:buClr>
                <a:srgbClr val="B4985B"/>
              </a:buClr>
              <a:buFont typeface="Wingdings" pitchFamily="2" charset="2"/>
              <a:buChar char="§"/>
            </a:pPr>
            <a:r>
              <a:rPr lang="en-GB" sz="1600" dirty="0">
                <a:solidFill>
                  <a:srgbClr val="121A1F"/>
                </a:solidFill>
                <a:latin typeface="Arial" pitchFamily="34" charset="0"/>
                <a:cs typeface="Arial" pitchFamily="34" charset="0"/>
              </a:rPr>
              <a:t>No institutional nomination required</a:t>
            </a:r>
          </a:p>
          <a:p>
            <a:pPr marL="285750" lvl="1" indent="-285750">
              <a:spcBef>
                <a:spcPct val="20000"/>
              </a:spcBef>
              <a:buClr>
                <a:srgbClr val="B4985B"/>
              </a:buClr>
              <a:buFont typeface="Wingdings" pitchFamily="2" charset="2"/>
              <a:buChar char="§"/>
            </a:pPr>
            <a:endParaRPr lang="en-GB" sz="1600" dirty="0">
              <a:solidFill>
                <a:srgbClr val="121A1F"/>
              </a:solidFill>
              <a:latin typeface="Arial" pitchFamily="34" charset="0"/>
              <a:cs typeface="Arial" pitchFamily="34" charset="0"/>
            </a:endParaRPr>
          </a:p>
        </p:txBody>
      </p:sp>
      <p:pic>
        <p:nvPicPr>
          <p:cNvPr id="7" name="Picture 4"/>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119813" y="2227263"/>
            <a:ext cx="2401887" cy="3600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Content Placeholder 2"/>
          <p:cNvSpPr txBox="1">
            <a:spLocks/>
          </p:cNvSpPr>
          <p:nvPr/>
        </p:nvSpPr>
        <p:spPr bwMode="auto">
          <a:xfrm>
            <a:off x="1116013" y="989013"/>
            <a:ext cx="4749800" cy="368300"/>
          </a:xfrm>
          <a:prstGeom prst="rect">
            <a:avLst/>
          </a:prstGeom>
          <a:noFill/>
          <a:ln w="9525">
            <a:noFill/>
            <a:miter lim="800000"/>
            <a:headEnd/>
            <a:tailEnd/>
          </a:ln>
        </p:spPr>
        <p:txBody>
          <a:bodyPr lIns="0" tIns="0" rIns="0" bIns="0"/>
          <a:lstStyle/>
          <a:p>
            <a:pPr marL="342900" indent="-342900">
              <a:spcBef>
                <a:spcPct val="20000"/>
              </a:spcBef>
              <a:buFont typeface="Arial" charset="0"/>
              <a:buNone/>
            </a:pPr>
            <a:r>
              <a:rPr lang="en-US" sz="2200" b="1" dirty="0">
                <a:solidFill>
                  <a:srgbClr val="121A1F"/>
                </a:solidFill>
                <a:latin typeface="Arial MT"/>
              </a:rPr>
              <a:t>Presentation sections</a:t>
            </a:r>
          </a:p>
        </p:txBody>
      </p:sp>
      <p:sp>
        <p:nvSpPr>
          <p:cNvPr id="196610" name="Content Placeholder 2"/>
          <p:cNvSpPr txBox="1">
            <a:spLocks/>
          </p:cNvSpPr>
          <p:nvPr/>
        </p:nvSpPr>
        <p:spPr bwMode="auto">
          <a:xfrm>
            <a:off x="1116013" y="1270000"/>
            <a:ext cx="4216400" cy="368300"/>
          </a:xfrm>
          <a:prstGeom prst="rect">
            <a:avLst/>
          </a:prstGeom>
          <a:noFill/>
          <a:ln w="9525">
            <a:noFill/>
            <a:miter lim="800000"/>
            <a:headEnd/>
            <a:tailEnd/>
          </a:ln>
        </p:spPr>
        <p:txBody>
          <a:bodyPr lIns="0" tIns="0" rIns="0" bIns="0"/>
          <a:lstStyle/>
          <a:p>
            <a:pPr marL="342900" indent="-342900">
              <a:spcBef>
                <a:spcPct val="20000"/>
              </a:spcBef>
              <a:buFont typeface="Arial" charset="0"/>
              <a:buNone/>
            </a:pPr>
            <a:endParaRPr lang="en-US" sz="1600" dirty="0">
              <a:solidFill>
                <a:srgbClr val="121A1F"/>
              </a:solidFill>
              <a:latin typeface="Arial MT"/>
            </a:endParaRPr>
          </a:p>
        </p:txBody>
      </p:sp>
      <p:sp>
        <p:nvSpPr>
          <p:cNvPr id="4" name="Content Placeholder 2"/>
          <p:cNvSpPr txBox="1">
            <a:spLocks/>
          </p:cNvSpPr>
          <p:nvPr/>
        </p:nvSpPr>
        <p:spPr>
          <a:xfrm>
            <a:off x="1116013" y="1946275"/>
            <a:ext cx="3881437" cy="4306888"/>
          </a:xfrm>
          <a:prstGeom prst="rect">
            <a:avLst/>
          </a:prstGeom>
        </p:spPr>
        <p:txBody>
          <a:bodyPr lIns="0" tIns="0" rIns="0" bIns="0"/>
          <a:lstStyle/>
          <a:p>
            <a:pPr marL="285750" indent="-285750" fontAlgn="auto">
              <a:spcBef>
                <a:spcPct val="20000"/>
              </a:spcBef>
              <a:spcAft>
                <a:spcPts val="0"/>
              </a:spcAft>
              <a:buClr>
                <a:srgbClr val="B4985B"/>
              </a:buClr>
              <a:buFont typeface="Wingdings" pitchFamily="2" charset="2"/>
              <a:buChar char="§"/>
              <a:defRPr/>
            </a:pPr>
            <a:r>
              <a:rPr lang="en-GB" dirty="0">
                <a:solidFill>
                  <a:srgbClr val="121A1F"/>
                </a:solidFill>
                <a:latin typeface="Arial" pitchFamily="34" charset="0"/>
                <a:cs typeface="Arial" pitchFamily="34" charset="0"/>
              </a:rPr>
              <a:t>About the scholarship</a:t>
            </a:r>
          </a:p>
          <a:p>
            <a:pPr marL="285750" indent="-285750" fontAlgn="auto">
              <a:spcBef>
                <a:spcPct val="20000"/>
              </a:spcBef>
              <a:spcAft>
                <a:spcPts val="0"/>
              </a:spcAft>
              <a:buClr>
                <a:srgbClr val="B4985B"/>
              </a:buClr>
              <a:buFont typeface="Wingdings" pitchFamily="2" charset="2"/>
              <a:buChar char="§"/>
              <a:defRPr/>
            </a:pPr>
            <a:endParaRPr lang="en-GB" dirty="0">
              <a:solidFill>
                <a:srgbClr val="121A1F"/>
              </a:solidFill>
              <a:latin typeface="Arial" pitchFamily="34" charset="0"/>
              <a:cs typeface="Arial" pitchFamily="34" charset="0"/>
            </a:endParaRPr>
          </a:p>
          <a:p>
            <a:pPr marL="285750" indent="-285750" fontAlgn="auto">
              <a:spcBef>
                <a:spcPct val="20000"/>
              </a:spcBef>
              <a:spcAft>
                <a:spcPts val="0"/>
              </a:spcAft>
              <a:buClr>
                <a:srgbClr val="B4985B"/>
              </a:buClr>
              <a:buFont typeface="Wingdings" pitchFamily="2" charset="2"/>
              <a:buChar char="§"/>
              <a:defRPr/>
            </a:pPr>
            <a:r>
              <a:rPr lang="en-GB" dirty="0">
                <a:solidFill>
                  <a:srgbClr val="121A1F"/>
                </a:solidFill>
                <a:latin typeface="Arial" pitchFamily="34" charset="0"/>
                <a:cs typeface="Arial" pitchFamily="34" charset="0"/>
              </a:rPr>
              <a:t>Application &amp; selection</a:t>
            </a:r>
          </a:p>
          <a:p>
            <a:pPr marL="285750" indent="-285750" fontAlgn="auto">
              <a:spcBef>
                <a:spcPct val="20000"/>
              </a:spcBef>
              <a:spcAft>
                <a:spcPts val="0"/>
              </a:spcAft>
              <a:buClr>
                <a:srgbClr val="B4985B"/>
              </a:buClr>
              <a:buFont typeface="Wingdings" pitchFamily="2" charset="2"/>
              <a:buChar char="§"/>
              <a:defRPr/>
            </a:pPr>
            <a:endParaRPr lang="en-GB" dirty="0">
              <a:solidFill>
                <a:srgbClr val="121A1F"/>
              </a:solidFill>
              <a:latin typeface="Arial" pitchFamily="34" charset="0"/>
              <a:cs typeface="Arial" pitchFamily="34" charset="0"/>
            </a:endParaRPr>
          </a:p>
          <a:p>
            <a:pPr marL="285750" indent="-285750" fontAlgn="auto">
              <a:spcBef>
                <a:spcPct val="20000"/>
              </a:spcBef>
              <a:spcAft>
                <a:spcPts val="0"/>
              </a:spcAft>
              <a:buClr>
                <a:srgbClr val="B4985B"/>
              </a:buClr>
              <a:buFont typeface="Wingdings" pitchFamily="2" charset="2"/>
              <a:buChar char="§"/>
              <a:defRPr/>
            </a:pPr>
            <a:r>
              <a:rPr lang="en-GB" dirty="0">
                <a:solidFill>
                  <a:srgbClr val="121A1F"/>
                </a:solidFill>
                <a:latin typeface="Arial" pitchFamily="34" charset="0"/>
                <a:cs typeface="Arial" pitchFamily="34" charset="0"/>
              </a:rPr>
              <a:t>Q&amp;A</a:t>
            </a:r>
          </a:p>
          <a:p>
            <a:pPr fontAlgn="auto">
              <a:spcBef>
                <a:spcPct val="20000"/>
              </a:spcBef>
              <a:spcAft>
                <a:spcPts val="0"/>
              </a:spcAft>
              <a:defRPr/>
            </a:pPr>
            <a:endParaRPr lang="en-GB" dirty="0">
              <a:solidFill>
                <a:srgbClr val="121A1F"/>
              </a:solidFill>
              <a:latin typeface="Arial" pitchFamily="34" charset="0"/>
              <a:cs typeface="Arial" pitchFamily="34" charset="0"/>
            </a:endParaRPr>
          </a:p>
          <a:p>
            <a:pPr fontAlgn="auto">
              <a:spcBef>
                <a:spcPct val="20000"/>
              </a:spcBef>
              <a:spcAft>
                <a:spcPts val="0"/>
              </a:spcAft>
              <a:defRPr/>
            </a:pPr>
            <a:endParaRPr lang="en-GB" dirty="0">
              <a:solidFill>
                <a:srgbClr val="121A1F"/>
              </a:solidFill>
              <a:latin typeface="Arial" pitchFamily="34" charset="0"/>
              <a:cs typeface="Arial" pitchFamily="34" charset="0"/>
            </a:endParaRPr>
          </a:p>
        </p:txBody>
      </p:sp>
      <p:pic>
        <p:nvPicPr>
          <p:cNvPr id="1026" name="Picture 2" descr="K:\COMMUNICATIONS\Photos\Office Photo Stream\Bill and melinda degrees big.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332413" y="1946275"/>
            <a:ext cx="2931911" cy="35569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82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Content Placeholder 2"/>
          <p:cNvSpPr txBox="1">
            <a:spLocks/>
          </p:cNvSpPr>
          <p:nvPr/>
        </p:nvSpPr>
        <p:spPr bwMode="auto">
          <a:xfrm>
            <a:off x="1116013" y="944302"/>
            <a:ext cx="4749800" cy="368300"/>
          </a:xfrm>
          <a:prstGeom prst="rect">
            <a:avLst/>
          </a:prstGeom>
          <a:noFill/>
          <a:ln w="9525">
            <a:noFill/>
            <a:miter lim="800000"/>
            <a:headEnd/>
            <a:tailEnd/>
          </a:ln>
        </p:spPr>
        <p:txBody>
          <a:bodyPr lIns="0" tIns="0" rIns="0" bIns="0"/>
          <a:lstStyle/>
          <a:p>
            <a:pPr marL="342900" indent="-342900">
              <a:spcBef>
                <a:spcPct val="20000"/>
              </a:spcBef>
              <a:buFont typeface="Arial" charset="0"/>
              <a:buNone/>
            </a:pPr>
            <a:r>
              <a:rPr lang="en-US" sz="2200" b="1" dirty="0">
                <a:solidFill>
                  <a:srgbClr val="121A1F"/>
                </a:solidFill>
                <a:latin typeface="Arial MT"/>
              </a:rPr>
              <a:t>Scholars and Alumni</a:t>
            </a:r>
            <a:endParaRPr lang="en-US" sz="2200" b="1" dirty="0">
              <a:solidFill>
                <a:srgbClr val="FF0000"/>
              </a:solidFill>
              <a:latin typeface="Arial MT"/>
            </a:endParaRPr>
          </a:p>
        </p:txBody>
      </p:sp>
      <p:sp>
        <p:nvSpPr>
          <p:cNvPr id="225282" name="Content Placeholder 2"/>
          <p:cNvSpPr txBox="1">
            <a:spLocks/>
          </p:cNvSpPr>
          <p:nvPr/>
        </p:nvSpPr>
        <p:spPr bwMode="auto">
          <a:xfrm>
            <a:off x="1116012" y="1270000"/>
            <a:ext cx="5567817" cy="368300"/>
          </a:xfrm>
          <a:prstGeom prst="rect">
            <a:avLst/>
          </a:prstGeom>
          <a:noFill/>
          <a:ln w="9525">
            <a:noFill/>
            <a:miter lim="800000"/>
            <a:headEnd/>
            <a:tailEnd/>
          </a:ln>
        </p:spPr>
        <p:txBody>
          <a:bodyPr lIns="0" tIns="0" rIns="0" bIns="0"/>
          <a:lstStyle/>
          <a:p>
            <a:pPr marL="342900" indent="-342900">
              <a:spcBef>
                <a:spcPct val="20000"/>
              </a:spcBef>
            </a:pPr>
            <a:r>
              <a:rPr lang="en-GB" sz="1100" dirty="0">
                <a:solidFill>
                  <a:srgbClr val="FF0000"/>
                </a:solidFill>
                <a:latin typeface="Arial MT"/>
              </a:rPr>
              <a:t>If using this slide, please use the </a:t>
            </a:r>
            <a:r>
              <a:rPr lang="en-GB" sz="1100" dirty="0">
                <a:solidFill>
                  <a:srgbClr val="FF0000"/>
                </a:solidFill>
                <a:latin typeface="Arial MT"/>
                <a:hlinkClick r:id="rId3">
                  <a:extLst>
                    <a:ext uri="{A12FA001-AC4F-418D-AE19-62706E023703}">
                      <ahyp:hlinkClr xmlns:ahyp="http://schemas.microsoft.com/office/drawing/2018/hyperlinkcolor" val="tx"/>
                    </a:ext>
                  </a:extLst>
                </a:hlinkClick>
              </a:rPr>
              <a:t>Directory</a:t>
            </a:r>
            <a:r>
              <a:rPr lang="en-GB" sz="1100" dirty="0">
                <a:solidFill>
                  <a:srgbClr val="FF0000"/>
                </a:solidFill>
                <a:latin typeface="Arial MT"/>
              </a:rPr>
              <a:t> to update it with</a:t>
            </a:r>
          </a:p>
          <a:p>
            <a:pPr marL="342900" indent="-342900">
              <a:spcBef>
                <a:spcPct val="20000"/>
              </a:spcBef>
            </a:pPr>
            <a:r>
              <a:rPr lang="en-GB" sz="1100" dirty="0">
                <a:solidFill>
                  <a:srgbClr val="FF0000"/>
                </a:solidFill>
                <a:latin typeface="Arial MT"/>
              </a:rPr>
              <a:t>scholars and alumni that are relevant to your presentation. This slide was for an</a:t>
            </a:r>
          </a:p>
          <a:p>
            <a:pPr marL="342900" indent="-342900">
              <a:spcBef>
                <a:spcPct val="20000"/>
              </a:spcBef>
            </a:pPr>
            <a:r>
              <a:rPr lang="en-GB" sz="1100" dirty="0">
                <a:solidFill>
                  <a:srgbClr val="FF0000"/>
                </a:solidFill>
                <a:latin typeface="Arial MT"/>
              </a:rPr>
              <a:t>outreach event for Africans so do not use as is for general/other area presentations.</a:t>
            </a:r>
          </a:p>
          <a:p>
            <a:pPr marL="342900" indent="-342900">
              <a:spcBef>
                <a:spcPct val="20000"/>
              </a:spcBef>
            </a:pPr>
            <a:endParaRPr lang="en-US" sz="1100" dirty="0">
              <a:solidFill>
                <a:srgbClr val="FF0000"/>
              </a:solidFill>
              <a:latin typeface="Arial MT"/>
            </a:endParaRPr>
          </a:p>
        </p:txBody>
      </p:sp>
      <p:sp>
        <p:nvSpPr>
          <p:cNvPr id="225283" name="Content Placeholder 2"/>
          <p:cNvSpPr txBox="1">
            <a:spLocks/>
          </p:cNvSpPr>
          <p:nvPr/>
        </p:nvSpPr>
        <p:spPr bwMode="auto">
          <a:xfrm>
            <a:off x="2025349" y="1921397"/>
            <a:ext cx="2662398" cy="4375231"/>
          </a:xfrm>
          <a:prstGeom prst="rect">
            <a:avLst/>
          </a:prstGeom>
          <a:noFill/>
          <a:ln w="9525">
            <a:noFill/>
            <a:miter lim="800000"/>
            <a:headEnd/>
            <a:tailEnd/>
          </a:ln>
        </p:spPr>
        <p:txBody>
          <a:bodyPr lIns="0" tIns="0" rIns="0" bIns="0"/>
          <a:lstStyle/>
          <a:p>
            <a:r>
              <a:rPr lang="en-GB" sz="1200" b="1" dirty="0" err="1">
                <a:solidFill>
                  <a:prstClr val="black"/>
                </a:solidFill>
              </a:rPr>
              <a:t>Shadrack</a:t>
            </a:r>
            <a:r>
              <a:rPr lang="en-GB" sz="1200" b="1" dirty="0">
                <a:solidFill>
                  <a:prstClr val="black"/>
                </a:solidFill>
              </a:rPr>
              <a:t> </a:t>
            </a:r>
            <a:r>
              <a:rPr lang="en-GB" sz="1200" b="1" dirty="0" err="1">
                <a:solidFill>
                  <a:prstClr val="black"/>
                </a:solidFill>
              </a:rPr>
              <a:t>Frimpong</a:t>
            </a:r>
            <a:r>
              <a:rPr lang="en-GB" sz="1200" b="1" dirty="0">
                <a:solidFill>
                  <a:prstClr val="black"/>
                </a:solidFill>
              </a:rPr>
              <a:t> (2020)</a:t>
            </a:r>
          </a:p>
          <a:p>
            <a:r>
              <a:rPr lang="en-GB" sz="1200" b="1" dirty="0">
                <a:solidFill>
                  <a:prstClr val="black"/>
                </a:solidFill>
              </a:rPr>
              <a:t>Ghana, PhD Public Health</a:t>
            </a:r>
          </a:p>
          <a:p>
            <a:r>
              <a:rPr lang="en-GB" sz="1200" dirty="0">
                <a:solidFill>
                  <a:prstClr val="black"/>
                </a:solidFill>
              </a:rPr>
              <a:t>Grew up in rural Ghana without running water and electricity; founded an award-winning non-profit in US, will research how </a:t>
            </a:r>
            <a:r>
              <a:rPr lang="en-GB" sz="1200" dirty="0"/>
              <a:t>community engagement improves health outcomes in Ghana.</a:t>
            </a:r>
            <a:endParaRPr lang="en-GB" sz="1200" dirty="0">
              <a:solidFill>
                <a:prstClr val="black"/>
              </a:solidFill>
            </a:endParaRPr>
          </a:p>
          <a:p>
            <a:endParaRPr lang="en-GB" sz="1200" b="1" dirty="0">
              <a:solidFill>
                <a:prstClr val="black"/>
              </a:solidFill>
            </a:endParaRPr>
          </a:p>
          <a:p>
            <a:endParaRPr lang="en-GB" sz="1200" b="1" dirty="0">
              <a:solidFill>
                <a:prstClr val="black"/>
              </a:solidFill>
            </a:endParaRPr>
          </a:p>
          <a:p>
            <a:r>
              <a:rPr lang="en-GB" sz="1200" b="1" dirty="0" err="1">
                <a:solidFill>
                  <a:prstClr val="black"/>
                </a:solidFill>
              </a:rPr>
              <a:t>Rumbidzai</a:t>
            </a:r>
            <a:r>
              <a:rPr lang="en-GB" sz="1200" b="1" dirty="0">
                <a:solidFill>
                  <a:prstClr val="black"/>
                </a:solidFill>
              </a:rPr>
              <a:t> </a:t>
            </a:r>
            <a:r>
              <a:rPr lang="en-GB" sz="1200" b="1" dirty="0" err="1">
                <a:solidFill>
                  <a:prstClr val="black"/>
                </a:solidFill>
              </a:rPr>
              <a:t>Dube</a:t>
            </a:r>
            <a:r>
              <a:rPr lang="en-GB" sz="1200" b="1" dirty="0">
                <a:solidFill>
                  <a:prstClr val="black"/>
                </a:solidFill>
              </a:rPr>
              <a:t> (2019)</a:t>
            </a:r>
          </a:p>
          <a:p>
            <a:r>
              <a:rPr lang="en-GB" sz="1200" b="1" dirty="0">
                <a:solidFill>
                  <a:prstClr val="black"/>
                </a:solidFill>
              </a:rPr>
              <a:t>Zimbabwe, PhD Politics &amp; IR</a:t>
            </a:r>
          </a:p>
          <a:p>
            <a:r>
              <a:rPr lang="en-GB" sz="1200" dirty="0">
                <a:solidFill>
                  <a:prstClr val="black"/>
                </a:solidFill>
              </a:rPr>
              <a:t>Over a decade of experience as a human rights lawyer and  promoting a range of rights across the African continent. Researching colonial state boundaries.</a:t>
            </a:r>
            <a:endParaRPr lang="en-GB" sz="1200" b="1" dirty="0">
              <a:solidFill>
                <a:prstClr val="black"/>
              </a:solidFill>
            </a:endParaRPr>
          </a:p>
          <a:p>
            <a:endParaRPr lang="en-GB" sz="1200" b="1" dirty="0">
              <a:solidFill>
                <a:prstClr val="black"/>
              </a:solidFill>
            </a:endParaRPr>
          </a:p>
          <a:p>
            <a:endParaRPr lang="en-GB" sz="1200" b="1" dirty="0">
              <a:solidFill>
                <a:prstClr val="black"/>
              </a:solidFill>
            </a:endParaRPr>
          </a:p>
          <a:p>
            <a:r>
              <a:rPr lang="en-GB" sz="1200" b="1" dirty="0"/>
              <a:t>Patrick </a:t>
            </a:r>
            <a:r>
              <a:rPr lang="en-GB" sz="1200" b="1" dirty="0" err="1"/>
              <a:t>Rafidimanantsoa</a:t>
            </a:r>
            <a:r>
              <a:rPr lang="en-GB" sz="1200" b="1" dirty="0"/>
              <a:t> (2014)</a:t>
            </a:r>
          </a:p>
          <a:p>
            <a:r>
              <a:rPr lang="en-GB" sz="1200" b="1" dirty="0">
                <a:solidFill>
                  <a:prstClr val="black"/>
                </a:solidFill>
              </a:rPr>
              <a:t>Madagascar, MPhil </a:t>
            </a:r>
            <a:r>
              <a:rPr lang="en-GB" sz="1200" b="1" dirty="0" err="1">
                <a:solidFill>
                  <a:prstClr val="black"/>
                </a:solidFill>
              </a:rPr>
              <a:t>Conservsation</a:t>
            </a:r>
            <a:r>
              <a:rPr lang="en-GB" sz="1200" b="1" dirty="0">
                <a:solidFill>
                  <a:prstClr val="black"/>
                </a:solidFill>
              </a:rPr>
              <a:t> Leadership</a:t>
            </a:r>
          </a:p>
          <a:p>
            <a:r>
              <a:rPr lang="en-GB" sz="1200" dirty="0">
                <a:solidFill>
                  <a:prstClr val="black"/>
                </a:solidFill>
              </a:rPr>
              <a:t>Degrees in Forestry, Development and Environment, previously environmental manager for cashew farmer and currently ESPA Research Fellow at Bangor University.</a:t>
            </a:r>
          </a:p>
          <a:p>
            <a:endParaRPr lang="en-GB" sz="1200" dirty="0">
              <a:solidFill>
                <a:prstClr val="black"/>
              </a:solidFill>
            </a:endParaRPr>
          </a:p>
          <a:p>
            <a:endParaRPr lang="en-GB" sz="1200" dirty="0">
              <a:solidFill>
                <a:prstClr val="black"/>
              </a:solidFill>
            </a:endParaRPr>
          </a:p>
        </p:txBody>
      </p:sp>
      <p:sp>
        <p:nvSpPr>
          <p:cNvPr id="13" name="Content Placeholder 2"/>
          <p:cNvSpPr txBox="1">
            <a:spLocks/>
          </p:cNvSpPr>
          <p:nvPr/>
        </p:nvSpPr>
        <p:spPr bwMode="auto">
          <a:xfrm>
            <a:off x="6088570" y="1901105"/>
            <a:ext cx="2916820" cy="4791919"/>
          </a:xfrm>
          <a:prstGeom prst="rect">
            <a:avLst/>
          </a:prstGeom>
          <a:noFill/>
          <a:ln w="9525">
            <a:noFill/>
            <a:miter lim="800000"/>
            <a:headEnd/>
            <a:tailEnd/>
          </a:ln>
        </p:spPr>
        <p:txBody>
          <a:bodyPr lIns="0" tIns="0" rIns="0" bIns="0"/>
          <a:lstStyle/>
          <a:p>
            <a:r>
              <a:rPr lang="en-GB" sz="1200" b="1" dirty="0" err="1">
                <a:solidFill>
                  <a:prstClr val="black"/>
                </a:solidFill>
              </a:rPr>
              <a:t>Mamasa</a:t>
            </a:r>
            <a:r>
              <a:rPr lang="en-GB" sz="1200" b="1" dirty="0">
                <a:solidFill>
                  <a:prstClr val="black"/>
                </a:solidFill>
              </a:rPr>
              <a:t> </a:t>
            </a:r>
            <a:r>
              <a:rPr lang="en-GB" sz="1200" b="1" dirty="0" err="1">
                <a:solidFill>
                  <a:prstClr val="black"/>
                </a:solidFill>
              </a:rPr>
              <a:t>Camara</a:t>
            </a:r>
            <a:r>
              <a:rPr lang="en-GB" sz="1200" b="1" dirty="0">
                <a:solidFill>
                  <a:prstClr val="black"/>
                </a:solidFill>
              </a:rPr>
              <a:t> (2016 and 2018)</a:t>
            </a:r>
          </a:p>
          <a:p>
            <a:r>
              <a:rPr lang="en-GB" sz="1200" b="1" dirty="0">
                <a:solidFill>
                  <a:prstClr val="black"/>
                </a:solidFill>
              </a:rPr>
              <a:t>USA/The Gambia, MPhil African Studies &amp; PhD Gender Studies</a:t>
            </a:r>
          </a:p>
          <a:p>
            <a:r>
              <a:rPr lang="en-GB" sz="1200" dirty="0">
                <a:solidFill>
                  <a:prstClr val="black"/>
                </a:solidFill>
              </a:rPr>
              <a:t>Combines her research on female circumcision with a strong record of activism in women’s health in West Africa.</a:t>
            </a:r>
          </a:p>
          <a:p>
            <a:endParaRPr lang="en-GB" sz="1200" dirty="0">
              <a:solidFill>
                <a:prstClr val="black"/>
              </a:solidFill>
            </a:endParaRPr>
          </a:p>
          <a:p>
            <a:endParaRPr lang="en-GB" sz="1200" b="1" dirty="0">
              <a:solidFill>
                <a:prstClr val="black"/>
              </a:solidFill>
            </a:endParaRPr>
          </a:p>
          <a:p>
            <a:endParaRPr lang="en-GB" sz="1200" b="1" dirty="0">
              <a:solidFill>
                <a:prstClr val="black"/>
              </a:solidFill>
            </a:endParaRPr>
          </a:p>
          <a:p>
            <a:r>
              <a:rPr lang="en-GB" sz="1200" b="1" dirty="0" err="1">
                <a:solidFill>
                  <a:prstClr val="black"/>
                </a:solidFill>
              </a:rPr>
              <a:t>Aishat</a:t>
            </a:r>
            <a:r>
              <a:rPr lang="en-GB" sz="1200" b="1" dirty="0">
                <a:solidFill>
                  <a:prstClr val="black"/>
                </a:solidFill>
              </a:rPr>
              <a:t> Yusuf (2019)</a:t>
            </a:r>
          </a:p>
          <a:p>
            <a:r>
              <a:rPr lang="en-GB" sz="1200" b="1" dirty="0">
                <a:solidFill>
                  <a:prstClr val="black"/>
                </a:solidFill>
              </a:rPr>
              <a:t>Nigeria, PhD Medical Science</a:t>
            </a:r>
          </a:p>
          <a:p>
            <a:r>
              <a:rPr lang="en-GB" sz="1200" dirty="0">
                <a:solidFill>
                  <a:prstClr val="black"/>
                </a:solidFill>
              </a:rPr>
              <a:t>Researching early diagnosis of oesophageal cancer through the identification of biomarkers. Currently on Scholars’ Council planning orientation for new scholars.</a:t>
            </a:r>
          </a:p>
          <a:p>
            <a:endParaRPr lang="en-GB" sz="1200" b="1" dirty="0">
              <a:solidFill>
                <a:prstClr val="black"/>
              </a:solidFill>
            </a:endParaRPr>
          </a:p>
          <a:p>
            <a:endParaRPr lang="en-GB" sz="1200" b="1" dirty="0">
              <a:solidFill>
                <a:prstClr val="black"/>
              </a:solidFill>
            </a:endParaRPr>
          </a:p>
          <a:p>
            <a:r>
              <a:rPr lang="en-GB" sz="1200" b="1" dirty="0">
                <a:solidFill>
                  <a:prstClr val="black"/>
                </a:solidFill>
              </a:rPr>
              <a:t>Thabo </a:t>
            </a:r>
            <a:r>
              <a:rPr lang="en-GB" sz="1200" b="1" dirty="0" err="1">
                <a:solidFill>
                  <a:prstClr val="black"/>
                </a:solidFill>
              </a:rPr>
              <a:t>Misibi</a:t>
            </a:r>
            <a:r>
              <a:rPr lang="en-GB" sz="1200" b="1" dirty="0">
                <a:solidFill>
                  <a:prstClr val="black"/>
                </a:solidFill>
              </a:rPr>
              <a:t> (2009)</a:t>
            </a:r>
          </a:p>
          <a:p>
            <a:r>
              <a:rPr lang="en-GB" sz="1200" b="1" dirty="0">
                <a:solidFill>
                  <a:prstClr val="black"/>
                </a:solidFill>
              </a:rPr>
              <a:t>South Africa, PhD Education</a:t>
            </a:r>
          </a:p>
          <a:p>
            <a:r>
              <a:rPr lang="en-GB" sz="1200" dirty="0">
                <a:solidFill>
                  <a:prstClr val="black"/>
                </a:solidFill>
              </a:rPr>
              <a:t>Currently Associate Professor, Dean and Head of School of Education, University of </a:t>
            </a:r>
            <a:r>
              <a:rPr lang="en-GB" sz="1200" dirty="0" err="1">
                <a:solidFill>
                  <a:prstClr val="black"/>
                </a:solidFill>
              </a:rPr>
              <a:t>Kwazulu</a:t>
            </a:r>
            <a:r>
              <a:rPr lang="en-GB" sz="1200" dirty="0">
                <a:solidFill>
                  <a:prstClr val="black"/>
                </a:solidFill>
              </a:rPr>
              <a:t> Natal. </a:t>
            </a:r>
          </a:p>
        </p:txBody>
      </p:sp>
      <p:pic>
        <p:nvPicPr>
          <p:cNvPr id="4" name="Picture 4" descr="Shadrack Frimpo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810537" y="2012591"/>
            <a:ext cx="918504" cy="10580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6" descr="Mamasa Camara"/>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947891" y="1986881"/>
            <a:ext cx="880534" cy="10837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2" name="Picture 8" descr="Rumbidzai Dub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5671" y="3618675"/>
            <a:ext cx="898803" cy="10547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4" name="Picture 10" descr="Aishat Yusuf"/>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5668"/>
          <a:stretch/>
        </p:blipFill>
        <p:spPr bwMode="auto">
          <a:xfrm>
            <a:off x="4950928" y="3580000"/>
            <a:ext cx="877497" cy="10580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Herimanitra Patrick Rafidimanantsoa"/>
          <p:cNvPicPr>
            <a:picLocks noChangeAspect="1" noChangeArrowheads="1"/>
          </p:cNvPicPr>
          <p:nvPr/>
        </p:nvPicPr>
        <p:blipFill rotWithShape="1">
          <a:blip r:embed="rId8">
            <a:extLst>
              <a:ext uri="{28A0092B-C50C-407E-A947-70E740481C1C}">
                <a14:useLocalDpi xmlns:a14="http://schemas.microsoft.com/office/drawing/2010/main" val="0"/>
              </a:ext>
            </a:extLst>
          </a:blip>
          <a:srcRect l="17451" t="11970" r="22302" b="14073"/>
          <a:stretch/>
        </p:blipFill>
        <p:spPr bwMode="auto">
          <a:xfrm>
            <a:off x="879027" y="5302880"/>
            <a:ext cx="891821" cy="11403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2" descr="Thabo Msibi"/>
          <p:cNvPicPr>
            <a:picLocks noChangeAspect="1" noChangeArrowheads="1"/>
          </p:cNvPicPr>
          <p:nvPr/>
        </p:nvPicPr>
        <p:blipFill rotWithShape="1">
          <a:blip r:embed="rId9">
            <a:extLst>
              <a:ext uri="{28A0092B-C50C-407E-A947-70E740481C1C}">
                <a14:useLocalDpi xmlns:a14="http://schemas.microsoft.com/office/drawing/2010/main" val="0"/>
              </a:ext>
            </a:extLst>
          </a:blip>
          <a:srcRect l="24208" r="25305" b="35407"/>
          <a:stretch/>
        </p:blipFill>
        <p:spPr bwMode="auto">
          <a:xfrm>
            <a:off x="4978622" y="5250574"/>
            <a:ext cx="932204" cy="11926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21031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Content Placeholder 2"/>
          <p:cNvSpPr txBox="1">
            <a:spLocks/>
          </p:cNvSpPr>
          <p:nvPr/>
        </p:nvSpPr>
        <p:spPr bwMode="auto">
          <a:xfrm>
            <a:off x="1116013" y="989013"/>
            <a:ext cx="4749800" cy="368300"/>
          </a:xfrm>
          <a:prstGeom prst="rect">
            <a:avLst/>
          </a:prstGeom>
          <a:noFill/>
          <a:ln w="9525">
            <a:noFill/>
            <a:miter lim="800000"/>
            <a:headEnd/>
            <a:tailEnd/>
          </a:ln>
        </p:spPr>
        <p:txBody>
          <a:bodyPr lIns="0" tIns="0" rIns="0" bIns="0"/>
          <a:lstStyle/>
          <a:p>
            <a:pPr marL="342900" indent="-342900">
              <a:spcBef>
                <a:spcPct val="20000"/>
              </a:spcBef>
              <a:buFont typeface="Arial" charset="0"/>
              <a:buNone/>
            </a:pPr>
            <a:r>
              <a:rPr lang="en-US" sz="2200" b="1" dirty="0">
                <a:solidFill>
                  <a:srgbClr val="121A1F"/>
                </a:solidFill>
                <a:latin typeface="Arial MT"/>
              </a:rPr>
              <a:t>The scholarship</a:t>
            </a:r>
          </a:p>
        </p:txBody>
      </p:sp>
      <p:sp>
        <p:nvSpPr>
          <p:cNvPr id="196610" name="Content Placeholder 2"/>
          <p:cNvSpPr txBox="1">
            <a:spLocks/>
          </p:cNvSpPr>
          <p:nvPr/>
        </p:nvSpPr>
        <p:spPr bwMode="auto">
          <a:xfrm>
            <a:off x="1116013" y="1270000"/>
            <a:ext cx="4216400" cy="368300"/>
          </a:xfrm>
          <a:prstGeom prst="rect">
            <a:avLst/>
          </a:prstGeom>
          <a:noFill/>
          <a:ln w="9525">
            <a:noFill/>
            <a:miter lim="800000"/>
            <a:headEnd/>
            <a:tailEnd/>
          </a:ln>
        </p:spPr>
        <p:txBody>
          <a:bodyPr lIns="0" tIns="0" rIns="0" bIns="0"/>
          <a:lstStyle/>
          <a:p>
            <a:pPr marL="342900" indent="-342900">
              <a:spcBef>
                <a:spcPct val="20000"/>
              </a:spcBef>
              <a:buFont typeface="Arial" charset="0"/>
              <a:buNone/>
            </a:pPr>
            <a:r>
              <a:rPr lang="en-US" sz="2200" dirty="0">
                <a:solidFill>
                  <a:srgbClr val="121A1F"/>
                </a:solidFill>
                <a:latin typeface="Arial MT"/>
              </a:rPr>
              <a:t>Overview</a:t>
            </a:r>
          </a:p>
        </p:txBody>
      </p:sp>
      <p:sp>
        <p:nvSpPr>
          <p:cNvPr id="4" name="Content Placeholder 2"/>
          <p:cNvSpPr txBox="1">
            <a:spLocks/>
          </p:cNvSpPr>
          <p:nvPr/>
        </p:nvSpPr>
        <p:spPr>
          <a:xfrm>
            <a:off x="1116013" y="1946275"/>
            <a:ext cx="3881437" cy="4306888"/>
          </a:xfrm>
          <a:prstGeom prst="rect">
            <a:avLst/>
          </a:prstGeom>
        </p:spPr>
        <p:txBody>
          <a:bodyPr lIns="0" tIns="0" rIns="0" bIns="0"/>
          <a:lstStyle/>
          <a:p>
            <a:pPr marL="285750" indent="-285750" fontAlgn="auto">
              <a:spcBef>
                <a:spcPct val="20000"/>
              </a:spcBef>
              <a:spcAft>
                <a:spcPts val="0"/>
              </a:spcAft>
              <a:buClr>
                <a:srgbClr val="B4985B"/>
              </a:buClr>
              <a:buFont typeface="Wingdings" pitchFamily="2" charset="2"/>
              <a:buChar char="§"/>
              <a:defRPr/>
            </a:pPr>
            <a:r>
              <a:rPr lang="en-GB" b="1" dirty="0">
                <a:solidFill>
                  <a:srgbClr val="121A1F"/>
                </a:solidFill>
                <a:latin typeface="Arial" pitchFamily="34" charset="0"/>
                <a:cs typeface="Arial" pitchFamily="34" charset="0"/>
              </a:rPr>
              <a:t>What: </a:t>
            </a:r>
            <a:r>
              <a:rPr lang="en-GB" dirty="0">
                <a:solidFill>
                  <a:srgbClr val="121A1F"/>
                </a:solidFill>
                <a:latin typeface="Arial" pitchFamily="34" charset="0"/>
                <a:cs typeface="Arial" pitchFamily="34" charset="0"/>
              </a:rPr>
              <a:t>full-cost scholarships for a postgraduate degree in any subject at the University of Cambridge</a:t>
            </a:r>
          </a:p>
          <a:p>
            <a:pPr marL="285750" indent="-285750" fontAlgn="auto">
              <a:spcBef>
                <a:spcPct val="20000"/>
              </a:spcBef>
              <a:spcAft>
                <a:spcPts val="0"/>
              </a:spcAft>
              <a:buClr>
                <a:srgbClr val="B4985B"/>
              </a:buClr>
              <a:buFont typeface="Wingdings" pitchFamily="2" charset="2"/>
              <a:buChar char="§"/>
              <a:defRPr/>
            </a:pPr>
            <a:endParaRPr lang="en-GB" b="1" dirty="0">
              <a:solidFill>
                <a:srgbClr val="121A1F"/>
              </a:solidFill>
              <a:latin typeface="Arial" pitchFamily="34" charset="0"/>
              <a:cs typeface="Arial" pitchFamily="34" charset="0"/>
            </a:endParaRPr>
          </a:p>
          <a:p>
            <a:pPr marL="285750" indent="-285750" fontAlgn="auto">
              <a:spcBef>
                <a:spcPct val="20000"/>
              </a:spcBef>
              <a:spcAft>
                <a:spcPts val="0"/>
              </a:spcAft>
              <a:buClr>
                <a:srgbClr val="B4985B"/>
              </a:buClr>
              <a:buFont typeface="Wingdings" pitchFamily="2" charset="2"/>
              <a:buChar char="§"/>
              <a:defRPr/>
            </a:pPr>
            <a:r>
              <a:rPr lang="en-GB" b="1" dirty="0">
                <a:solidFill>
                  <a:srgbClr val="121A1F"/>
                </a:solidFill>
                <a:latin typeface="Arial" pitchFamily="34" charset="0"/>
                <a:cs typeface="Arial" pitchFamily="34" charset="0"/>
              </a:rPr>
              <a:t>History: </a:t>
            </a:r>
            <a:r>
              <a:rPr lang="en-GB" dirty="0">
                <a:solidFill>
                  <a:srgbClr val="121A1F"/>
                </a:solidFill>
                <a:latin typeface="Arial" pitchFamily="34" charset="0"/>
                <a:cs typeface="Arial" pitchFamily="34" charset="0"/>
              </a:rPr>
              <a:t>established in 2000 by US$210m donation from Bill and Melinda Gates Foundation to University of Cambridge</a:t>
            </a:r>
          </a:p>
          <a:p>
            <a:pPr marL="285750" indent="-285750" fontAlgn="auto">
              <a:spcBef>
                <a:spcPct val="20000"/>
              </a:spcBef>
              <a:spcAft>
                <a:spcPts val="0"/>
              </a:spcAft>
              <a:buClr>
                <a:srgbClr val="B4985B"/>
              </a:buClr>
              <a:buFont typeface="Wingdings" pitchFamily="2" charset="2"/>
              <a:buChar char="§"/>
              <a:defRPr/>
            </a:pPr>
            <a:endParaRPr lang="en-GB" b="1" dirty="0">
              <a:solidFill>
                <a:srgbClr val="121A1F"/>
              </a:solidFill>
              <a:latin typeface="Arial" pitchFamily="34" charset="0"/>
              <a:cs typeface="Arial" pitchFamily="34" charset="0"/>
            </a:endParaRPr>
          </a:p>
          <a:p>
            <a:pPr marL="285750" indent="-285750" fontAlgn="auto">
              <a:spcBef>
                <a:spcPct val="20000"/>
              </a:spcBef>
              <a:spcAft>
                <a:spcPts val="0"/>
              </a:spcAft>
              <a:buClr>
                <a:srgbClr val="B4985B"/>
              </a:buClr>
              <a:buFont typeface="Wingdings" pitchFamily="2" charset="2"/>
              <a:buChar char="§"/>
              <a:defRPr/>
            </a:pPr>
            <a:r>
              <a:rPr lang="en-GB" b="1" dirty="0">
                <a:solidFill>
                  <a:srgbClr val="121A1F"/>
                </a:solidFill>
                <a:latin typeface="Arial" pitchFamily="34" charset="0"/>
                <a:cs typeface="Arial" pitchFamily="34" charset="0"/>
              </a:rPr>
              <a:t>Aim:</a:t>
            </a:r>
            <a:r>
              <a:rPr lang="en-GB" dirty="0">
                <a:solidFill>
                  <a:srgbClr val="121A1F"/>
                </a:solidFill>
                <a:latin typeface="Arial" pitchFamily="34" charset="0"/>
                <a:cs typeface="Arial" pitchFamily="34" charset="0"/>
              </a:rPr>
              <a:t> to build a global network of future leaders committed to improving the lives of others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5016" y="1912826"/>
            <a:ext cx="2451333" cy="34680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0452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Content Placeholder 2"/>
          <p:cNvSpPr txBox="1">
            <a:spLocks/>
          </p:cNvSpPr>
          <p:nvPr/>
        </p:nvSpPr>
        <p:spPr bwMode="auto">
          <a:xfrm>
            <a:off x="1116013" y="989013"/>
            <a:ext cx="4749800" cy="368300"/>
          </a:xfrm>
          <a:prstGeom prst="rect">
            <a:avLst/>
          </a:prstGeom>
          <a:noFill/>
          <a:ln w="9525">
            <a:noFill/>
            <a:miter lim="800000"/>
            <a:headEnd/>
            <a:tailEnd/>
          </a:ln>
        </p:spPr>
        <p:txBody>
          <a:bodyPr lIns="0" tIns="0" rIns="0" bIns="0"/>
          <a:lstStyle/>
          <a:p>
            <a:pPr marL="342900" indent="-342900">
              <a:spcBef>
                <a:spcPct val="20000"/>
              </a:spcBef>
              <a:buFont typeface="Arial" charset="0"/>
              <a:buNone/>
            </a:pPr>
            <a:r>
              <a:rPr lang="en-US" sz="2200" b="1" dirty="0">
                <a:solidFill>
                  <a:srgbClr val="121A1F"/>
                </a:solidFill>
                <a:latin typeface="Arial MT"/>
              </a:rPr>
              <a:t>The scholarship</a:t>
            </a:r>
          </a:p>
        </p:txBody>
      </p:sp>
      <p:sp>
        <p:nvSpPr>
          <p:cNvPr id="200706" name="Content Placeholder 2"/>
          <p:cNvSpPr txBox="1">
            <a:spLocks/>
          </p:cNvSpPr>
          <p:nvPr/>
        </p:nvSpPr>
        <p:spPr bwMode="auto">
          <a:xfrm>
            <a:off x="1116013" y="1270000"/>
            <a:ext cx="4216400" cy="368300"/>
          </a:xfrm>
          <a:prstGeom prst="rect">
            <a:avLst/>
          </a:prstGeom>
          <a:noFill/>
          <a:ln w="9525">
            <a:noFill/>
            <a:miter lim="800000"/>
            <a:headEnd/>
            <a:tailEnd/>
          </a:ln>
        </p:spPr>
        <p:txBody>
          <a:bodyPr lIns="0" tIns="0" rIns="0" bIns="0"/>
          <a:lstStyle/>
          <a:p>
            <a:pPr marL="342900" indent="-342900">
              <a:spcBef>
                <a:spcPct val="20000"/>
              </a:spcBef>
            </a:pPr>
            <a:r>
              <a:rPr lang="en-US" sz="2200" dirty="0">
                <a:solidFill>
                  <a:srgbClr val="121A1F"/>
                </a:solidFill>
                <a:latin typeface="Arial MT"/>
              </a:rPr>
              <a:t>Who is eligible</a:t>
            </a:r>
          </a:p>
          <a:p>
            <a:pPr marL="342900" indent="-342900">
              <a:spcBef>
                <a:spcPct val="20000"/>
              </a:spcBef>
              <a:buFont typeface="Arial" charset="0"/>
              <a:buNone/>
            </a:pPr>
            <a:endParaRPr lang="en-US" sz="2200" dirty="0">
              <a:solidFill>
                <a:srgbClr val="121A1F"/>
              </a:solidFill>
              <a:latin typeface="Arial MT"/>
            </a:endParaRPr>
          </a:p>
        </p:txBody>
      </p:sp>
      <p:sp>
        <p:nvSpPr>
          <p:cNvPr id="200707" name="Content Placeholder 2"/>
          <p:cNvSpPr txBox="1">
            <a:spLocks/>
          </p:cNvSpPr>
          <p:nvPr/>
        </p:nvSpPr>
        <p:spPr bwMode="auto">
          <a:xfrm>
            <a:off x="1116013" y="2065338"/>
            <a:ext cx="7405687" cy="4187825"/>
          </a:xfrm>
          <a:prstGeom prst="rect">
            <a:avLst/>
          </a:prstGeom>
          <a:noFill/>
          <a:ln w="9525">
            <a:noFill/>
            <a:miter lim="800000"/>
            <a:headEnd/>
            <a:tailEnd/>
          </a:ln>
        </p:spPr>
        <p:txBody>
          <a:bodyPr lIns="0" tIns="0" rIns="0" bIns="0"/>
          <a:lstStyle/>
          <a:p>
            <a:pPr>
              <a:spcBef>
                <a:spcPct val="20000"/>
              </a:spcBef>
            </a:pPr>
            <a:endParaRPr lang="en-GB" sz="1600">
              <a:solidFill>
                <a:srgbClr val="121A1F"/>
              </a:solidFill>
              <a:latin typeface="Arial MT"/>
            </a:endParaRPr>
          </a:p>
        </p:txBody>
      </p:sp>
      <p:sp>
        <p:nvSpPr>
          <p:cNvPr id="6" name="Content Placeholder 2"/>
          <p:cNvSpPr txBox="1">
            <a:spLocks/>
          </p:cNvSpPr>
          <p:nvPr/>
        </p:nvSpPr>
        <p:spPr>
          <a:xfrm>
            <a:off x="1104900" y="1892300"/>
            <a:ext cx="4416425" cy="4454712"/>
          </a:xfrm>
          <a:prstGeom prst="rect">
            <a:avLst/>
          </a:prstGeom>
        </p:spPr>
        <p:txBody>
          <a:bodyPr lIns="0" tIns="0" rIns="0" bIns="0"/>
          <a:lstStyle/>
          <a:p>
            <a:pPr marL="342900" indent="-342900">
              <a:spcBef>
                <a:spcPct val="20000"/>
              </a:spcBef>
              <a:buClr>
                <a:srgbClr val="B4985B"/>
              </a:buClr>
              <a:buFont typeface="Arial" pitchFamily="34" charset="0"/>
              <a:buChar char="•"/>
            </a:pPr>
            <a:r>
              <a:rPr lang="en-GB" dirty="0">
                <a:solidFill>
                  <a:srgbClr val="121A1F"/>
                </a:solidFill>
                <a:latin typeface="Arial" pitchFamily="34" charset="0"/>
                <a:cs typeface="Arial" pitchFamily="34" charset="0"/>
              </a:rPr>
              <a:t>Citizens of all countries except the UK</a:t>
            </a:r>
          </a:p>
          <a:p>
            <a:pPr>
              <a:spcBef>
                <a:spcPct val="20000"/>
              </a:spcBef>
              <a:buClr>
                <a:srgbClr val="B4985B"/>
              </a:buClr>
              <a:buFont typeface="Wingdings" pitchFamily="2" charset="2"/>
              <a:buChar char="§"/>
            </a:pPr>
            <a:endParaRPr lang="en-GB" dirty="0">
              <a:solidFill>
                <a:srgbClr val="121A1F"/>
              </a:solidFill>
              <a:latin typeface="Arial" pitchFamily="34" charset="0"/>
              <a:cs typeface="Arial" pitchFamily="34" charset="0"/>
            </a:endParaRPr>
          </a:p>
          <a:p>
            <a:pPr marL="342900" indent="-342900">
              <a:spcBef>
                <a:spcPct val="20000"/>
              </a:spcBef>
              <a:buClr>
                <a:srgbClr val="B4985B"/>
              </a:buClr>
              <a:buFont typeface="Arial" pitchFamily="34" charset="0"/>
              <a:buChar char="•"/>
            </a:pPr>
            <a:r>
              <a:rPr lang="en-GB" dirty="0">
                <a:solidFill>
                  <a:srgbClr val="121A1F"/>
                </a:solidFill>
                <a:latin typeface="Arial" pitchFamily="34" charset="0"/>
                <a:cs typeface="Arial" pitchFamily="34" charset="0"/>
              </a:rPr>
              <a:t>Must gain admission to one of the following full-time graduate programs at Cambridge:</a:t>
            </a:r>
            <a:br>
              <a:rPr lang="en-GB" dirty="0">
                <a:solidFill>
                  <a:srgbClr val="121A1F"/>
                </a:solidFill>
                <a:latin typeface="Arial" pitchFamily="34" charset="0"/>
                <a:cs typeface="Arial" pitchFamily="34" charset="0"/>
              </a:rPr>
            </a:br>
            <a:endParaRPr lang="en-GB" dirty="0">
              <a:solidFill>
                <a:srgbClr val="121A1F"/>
              </a:solidFill>
              <a:latin typeface="Arial" pitchFamily="34" charset="0"/>
              <a:cs typeface="Arial" pitchFamily="34" charset="0"/>
            </a:endParaRPr>
          </a:p>
          <a:p>
            <a:pPr marL="742950" lvl="1" indent="-285750">
              <a:spcBef>
                <a:spcPct val="20000"/>
              </a:spcBef>
              <a:buClr>
                <a:srgbClr val="B4985B"/>
              </a:buClr>
              <a:buFont typeface="Arial" charset="0"/>
              <a:buChar char="•"/>
            </a:pPr>
            <a:r>
              <a:rPr lang="en-GB" dirty="0">
                <a:solidFill>
                  <a:srgbClr val="121A1F"/>
                </a:solidFill>
                <a:latin typeface="Arial" pitchFamily="34" charset="0"/>
                <a:cs typeface="Arial" pitchFamily="34" charset="0"/>
              </a:rPr>
              <a:t>PhD</a:t>
            </a:r>
          </a:p>
          <a:p>
            <a:pPr marL="742950" lvl="1" indent="-285750">
              <a:spcBef>
                <a:spcPct val="20000"/>
              </a:spcBef>
              <a:buClr>
                <a:srgbClr val="B4985B"/>
              </a:buClr>
              <a:buFont typeface="Arial" charset="0"/>
              <a:buChar char="•"/>
            </a:pPr>
            <a:r>
              <a:rPr lang="en-GB" dirty="0">
                <a:solidFill>
                  <a:srgbClr val="121A1F"/>
                </a:solidFill>
                <a:latin typeface="Arial" pitchFamily="34" charset="0"/>
                <a:cs typeface="Arial" pitchFamily="34" charset="0"/>
              </a:rPr>
              <a:t>MSc/MLitt</a:t>
            </a:r>
          </a:p>
          <a:p>
            <a:pPr marL="742950" lvl="1" indent="-285750">
              <a:spcBef>
                <a:spcPct val="20000"/>
              </a:spcBef>
              <a:buClr>
                <a:srgbClr val="B4985B"/>
              </a:buClr>
              <a:buFont typeface="Arial" charset="0"/>
              <a:buChar char="•"/>
            </a:pPr>
            <a:r>
              <a:rPr lang="en-GB" dirty="0">
                <a:solidFill>
                  <a:srgbClr val="121A1F"/>
                </a:solidFill>
                <a:latin typeface="Arial" pitchFamily="34" charset="0"/>
                <a:cs typeface="Arial" pitchFamily="34" charset="0"/>
              </a:rPr>
              <a:t>Masters</a:t>
            </a:r>
          </a:p>
          <a:p>
            <a:pPr marL="742950" lvl="1" indent="-285750">
              <a:spcBef>
                <a:spcPct val="20000"/>
              </a:spcBef>
              <a:buClr>
                <a:srgbClr val="B4985B"/>
              </a:buClr>
              <a:buFont typeface="Arial" charset="0"/>
              <a:buChar char="•"/>
            </a:pPr>
            <a:endParaRPr lang="en-GB" dirty="0">
              <a:solidFill>
                <a:srgbClr val="121A1F"/>
              </a:solidFill>
              <a:latin typeface="Arial" pitchFamily="34" charset="0"/>
              <a:cs typeface="Arial" pitchFamily="34" charset="0"/>
            </a:endParaRPr>
          </a:p>
          <a:p>
            <a:pPr marL="342900" indent="-342900">
              <a:spcBef>
                <a:spcPct val="20000"/>
              </a:spcBef>
              <a:buClr>
                <a:srgbClr val="B4985B"/>
              </a:buClr>
              <a:buFont typeface="Arial" pitchFamily="34" charset="0"/>
              <a:buChar char="•"/>
            </a:pPr>
            <a:r>
              <a:rPr lang="en-GB" dirty="0">
                <a:solidFill>
                  <a:srgbClr val="121A1F"/>
                </a:solidFill>
                <a:latin typeface="Arial" pitchFamily="34" charset="0"/>
                <a:cs typeface="Arial" pitchFamily="34" charset="0"/>
              </a:rPr>
              <a:t>No age limit</a:t>
            </a:r>
          </a:p>
          <a:p>
            <a:pPr marL="342900" indent="-342900">
              <a:spcBef>
                <a:spcPct val="20000"/>
              </a:spcBef>
              <a:buClr>
                <a:srgbClr val="B4985B"/>
              </a:buClr>
              <a:buFont typeface="Arial" pitchFamily="34" charset="0"/>
              <a:buChar char="•"/>
            </a:pPr>
            <a:endParaRPr lang="en-GB" dirty="0">
              <a:solidFill>
                <a:srgbClr val="121A1F"/>
              </a:solidFill>
              <a:latin typeface="Arial" pitchFamily="34" charset="0"/>
              <a:cs typeface="Arial" pitchFamily="34" charset="0"/>
            </a:endParaRPr>
          </a:p>
          <a:p>
            <a:pPr>
              <a:spcBef>
                <a:spcPct val="20000"/>
              </a:spcBef>
              <a:buClr>
                <a:srgbClr val="B4985B"/>
              </a:buClr>
            </a:pPr>
            <a:endParaRPr lang="en-GB" dirty="0">
              <a:solidFill>
                <a:srgbClr val="121A1F"/>
              </a:solidFill>
              <a:latin typeface="Arial" pitchFamily="34" charset="0"/>
              <a:cs typeface="Arial" pitchFamily="34" charset="0"/>
            </a:endParaRPr>
          </a:p>
          <a:p>
            <a:pPr>
              <a:spcBef>
                <a:spcPct val="20000"/>
              </a:spcBef>
            </a:pPr>
            <a:endParaRPr lang="en-GB" dirty="0">
              <a:solidFill>
                <a:srgbClr val="121A1F"/>
              </a:solidFill>
              <a:latin typeface="Arial" pitchFamily="34" charset="0"/>
              <a:cs typeface="Arial" pitchFamily="34" charset="0"/>
            </a:endParaRPr>
          </a:p>
        </p:txBody>
      </p:sp>
      <p:pic>
        <p:nvPicPr>
          <p:cNvPr id="10" name="Picture 4"/>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954713" y="1892300"/>
            <a:ext cx="2324100" cy="3600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9610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Content Placeholder 2"/>
          <p:cNvSpPr txBox="1">
            <a:spLocks/>
          </p:cNvSpPr>
          <p:nvPr/>
        </p:nvSpPr>
        <p:spPr bwMode="auto">
          <a:xfrm>
            <a:off x="1116013" y="989013"/>
            <a:ext cx="4749800" cy="368300"/>
          </a:xfrm>
          <a:prstGeom prst="rect">
            <a:avLst/>
          </a:prstGeom>
          <a:noFill/>
          <a:ln w="9525">
            <a:noFill/>
            <a:miter lim="800000"/>
            <a:headEnd/>
            <a:tailEnd/>
          </a:ln>
        </p:spPr>
        <p:txBody>
          <a:bodyPr lIns="0" tIns="0" rIns="0" bIns="0"/>
          <a:lstStyle/>
          <a:p>
            <a:pPr marL="342900" indent="-342900">
              <a:spcBef>
                <a:spcPct val="20000"/>
              </a:spcBef>
              <a:buFont typeface="Arial" charset="0"/>
              <a:buNone/>
            </a:pPr>
            <a:r>
              <a:rPr lang="en-US" sz="2200" b="1" dirty="0">
                <a:solidFill>
                  <a:srgbClr val="121A1F"/>
                </a:solidFill>
                <a:latin typeface="Arial MT"/>
              </a:rPr>
              <a:t>The scholarship</a:t>
            </a:r>
          </a:p>
        </p:txBody>
      </p:sp>
      <p:sp>
        <p:nvSpPr>
          <p:cNvPr id="202754" name="Content Placeholder 2"/>
          <p:cNvSpPr txBox="1">
            <a:spLocks/>
          </p:cNvSpPr>
          <p:nvPr/>
        </p:nvSpPr>
        <p:spPr bwMode="auto">
          <a:xfrm>
            <a:off x="1116013" y="1270000"/>
            <a:ext cx="4216400" cy="368300"/>
          </a:xfrm>
          <a:prstGeom prst="rect">
            <a:avLst/>
          </a:prstGeom>
          <a:noFill/>
          <a:ln w="9525">
            <a:noFill/>
            <a:miter lim="800000"/>
            <a:headEnd/>
            <a:tailEnd/>
          </a:ln>
        </p:spPr>
        <p:txBody>
          <a:bodyPr lIns="0" tIns="0" rIns="0" bIns="0"/>
          <a:lstStyle/>
          <a:p>
            <a:pPr marL="342900" indent="-342900">
              <a:spcBef>
                <a:spcPct val="20000"/>
              </a:spcBef>
            </a:pPr>
            <a:r>
              <a:rPr lang="en-US" sz="2200" dirty="0">
                <a:solidFill>
                  <a:srgbClr val="121A1F"/>
                </a:solidFill>
                <a:latin typeface="Arial MT"/>
              </a:rPr>
              <a:t>Value</a:t>
            </a:r>
          </a:p>
          <a:p>
            <a:pPr marL="342900" indent="-342900">
              <a:spcBef>
                <a:spcPct val="20000"/>
              </a:spcBef>
              <a:buFont typeface="Arial" charset="0"/>
              <a:buNone/>
            </a:pPr>
            <a:endParaRPr lang="en-US" sz="2200" dirty="0">
              <a:solidFill>
                <a:srgbClr val="121A1F"/>
              </a:solidFill>
              <a:latin typeface="Arial MT"/>
            </a:endParaRPr>
          </a:p>
        </p:txBody>
      </p:sp>
      <p:sp>
        <p:nvSpPr>
          <p:cNvPr id="202755" name="Content Placeholder 2"/>
          <p:cNvSpPr txBox="1">
            <a:spLocks/>
          </p:cNvSpPr>
          <p:nvPr/>
        </p:nvSpPr>
        <p:spPr bwMode="auto">
          <a:xfrm>
            <a:off x="1116013" y="2065338"/>
            <a:ext cx="7405687" cy="4187825"/>
          </a:xfrm>
          <a:prstGeom prst="rect">
            <a:avLst/>
          </a:prstGeom>
          <a:noFill/>
          <a:ln w="9525">
            <a:noFill/>
            <a:miter lim="800000"/>
            <a:headEnd/>
            <a:tailEnd/>
          </a:ln>
        </p:spPr>
        <p:txBody>
          <a:bodyPr lIns="0" tIns="0" rIns="0" bIns="0"/>
          <a:lstStyle/>
          <a:p>
            <a:pPr>
              <a:spcBef>
                <a:spcPct val="20000"/>
              </a:spcBef>
            </a:pPr>
            <a:endParaRPr lang="en-GB" sz="1600">
              <a:solidFill>
                <a:srgbClr val="121A1F"/>
              </a:solidFill>
              <a:latin typeface="Arial MT"/>
            </a:endParaRPr>
          </a:p>
        </p:txBody>
      </p:sp>
      <p:sp>
        <p:nvSpPr>
          <p:cNvPr id="6" name="Content Placeholder 2"/>
          <p:cNvSpPr txBox="1">
            <a:spLocks/>
          </p:cNvSpPr>
          <p:nvPr/>
        </p:nvSpPr>
        <p:spPr>
          <a:xfrm>
            <a:off x="1116013" y="1911350"/>
            <a:ext cx="4497387" cy="4500467"/>
          </a:xfrm>
          <a:prstGeom prst="rect">
            <a:avLst/>
          </a:prstGeom>
        </p:spPr>
        <p:txBody>
          <a:bodyPr lIns="0" tIns="0" rIns="0" bIns="0"/>
          <a:lstStyle/>
          <a:p>
            <a:pPr fontAlgn="auto">
              <a:spcBef>
                <a:spcPct val="20000"/>
              </a:spcBef>
              <a:spcAft>
                <a:spcPts val="0"/>
              </a:spcAft>
              <a:defRPr/>
            </a:pPr>
            <a:r>
              <a:rPr lang="en-GB" sz="1600" b="1" dirty="0">
                <a:solidFill>
                  <a:srgbClr val="121A1F"/>
                </a:solidFill>
                <a:latin typeface="Arial" pitchFamily="34" charset="0"/>
                <a:cs typeface="Arial" pitchFamily="34" charset="0"/>
              </a:rPr>
              <a:t>Core components (per year)</a:t>
            </a:r>
          </a:p>
          <a:p>
            <a:pPr fontAlgn="auto">
              <a:spcBef>
                <a:spcPct val="20000"/>
              </a:spcBef>
              <a:spcAft>
                <a:spcPts val="0"/>
              </a:spcAft>
              <a:defRPr/>
            </a:pPr>
            <a:endParaRPr lang="en-GB" sz="1600" dirty="0">
              <a:solidFill>
                <a:srgbClr val="121A1F"/>
              </a:solidFill>
              <a:latin typeface="Arial" pitchFamily="34" charset="0"/>
              <a:cs typeface="Arial" pitchFamily="34" charset="0"/>
            </a:endParaRPr>
          </a:p>
          <a:p>
            <a:pPr marL="285750" indent="-285750" fontAlgn="auto">
              <a:spcBef>
                <a:spcPct val="20000"/>
              </a:spcBef>
              <a:spcAft>
                <a:spcPts val="0"/>
              </a:spcAft>
              <a:buClr>
                <a:srgbClr val="B4985B"/>
              </a:buClr>
              <a:buFont typeface="Wingdings" pitchFamily="2" charset="2"/>
              <a:buChar char="§"/>
              <a:defRPr/>
            </a:pPr>
            <a:r>
              <a:rPr lang="en-GB" sz="1600" dirty="0">
                <a:solidFill>
                  <a:srgbClr val="121A1F"/>
                </a:solidFill>
                <a:latin typeface="Arial" pitchFamily="34" charset="0"/>
                <a:cs typeface="Arial" pitchFamily="34" charset="0"/>
              </a:rPr>
              <a:t>University and College fees</a:t>
            </a:r>
          </a:p>
          <a:p>
            <a:pPr marL="285750" indent="-285750" fontAlgn="auto">
              <a:spcBef>
                <a:spcPct val="20000"/>
              </a:spcBef>
              <a:spcAft>
                <a:spcPts val="0"/>
              </a:spcAft>
              <a:buClr>
                <a:srgbClr val="B4985B"/>
              </a:buClr>
              <a:buFont typeface="Wingdings" pitchFamily="2" charset="2"/>
              <a:buChar char="§"/>
              <a:defRPr/>
            </a:pPr>
            <a:r>
              <a:rPr lang="en-GB" sz="1600" dirty="0">
                <a:latin typeface="Arial" pitchFamily="34" charset="0"/>
                <a:cs typeface="Arial" pitchFamily="34" charset="0"/>
              </a:rPr>
              <a:t>Living allowance of £17,500 for 12 months (9-12 months for MPhils, up to 4 years for PhDs)</a:t>
            </a:r>
          </a:p>
          <a:p>
            <a:pPr marL="285750" indent="-285750" fontAlgn="auto">
              <a:spcBef>
                <a:spcPct val="20000"/>
              </a:spcBef>
              <a:spcAft>
                <a:spcPts val="0"/>
              </a:spcAft>
              <a:buClr>
                <a:srgbClr val="B4985B"/>
              </a:buClr>
              <a:buFont typeface="Wingdings" pitchFamily="2" charset="2"/>
              <a:buChar char="§"/>
              <a:defRPr/>
            </a:pPr>
            <a:r>
              <a:rPr lang="en-GB" sz="1600" dirty="0">
                <a:solidFill>
                  <a:srgbClr val="121A1F"/>
                </a:solidFill>
                <a:latin typeface="Arial" pitchFamily="34" charset="0"/>
                <a:cs typeface="Arial" pitchFamily="34" charset="0"/>
              </a:rPr>
              <a:t>Return airfare</a:t>
            </a:r>
          </a:p>
          <a:p>
            <a:pPr marL="285750" indent="-285750" fontAlgn="auto">
              <a:spcBef>
                <a:spcPct val="20000"/>
              </a:spcBef>
              <a:spcAft>
                <a:spcPts val="0"/>
              </a:spcAft>
              <a:buClr>
                <a:srgbClr val="B4985B"/>
              </a:buClr>
              <a:buFont typeface="Wingdings" pitchFamily="2" charset="2"/>
              <a:buChar char="§"/>
              <a:defRPr/>
            </a:pPr>
            <a:r>
              <a:rPr lang="en-GB" sz="1600" dirty="0">
                <a:solidFill>
                  <a:srgbClr val="121A1F"/>
                </a:solidFill>
                <a:latin typeface="Arial" pitchFamily="34" charset="0"/>
                <a:cs typeface="Arial" pitchFamily="34" charset="0"/>
              </a:rPr>
              <a:t>Visa &amp; associated costs</a:t>
            </a:r>
            <a:br>
              <a:rPr lang="en-GB" sz="1600" dirty="0">
                <a:solidFill>
                  <a:srgbClr val="121A1F"/>
                </a:solidFill>
                <a:latin typeface="Arial" pitchFamily="34" charset="0"/>
                <a:cs typeface="Arial" pitchFamily="34" charset="0"/>
              </a:rPr>
            </a:br>
            <a:endParaRPr lang="en-GB" sz="1600" dirty="0">
              <a:solidFill>
                <a:srgbClr val="121A1F"/>
              </a:solidFill>
              <a:latin typeface="Arial" pitchFamily="34" charset="0"/>
              <a:cs typeface="Arial" pitchFamily="34" charset="0"/>
            </a:endParaRPr>
          </a:p>
          <a:p>
            <a:pPr fontAlgn="auto">
              <a:spcBef>
                <a:spcPct val="20000"/>
              </a:spcBef>
              <a:spcAft>
                <a:spcPts val="0"/>
              </a:spcAft>
              <a:defRPr/>
            </a:pPr>
            <a:r>
              <a:rPr lang="en-GB" sz="1600" b="1" dirty="0">
                <a:solidFill>
                  <a:srgbClr val="121A1F"/>
                </a:solidFill>
                <a:latin typeface="Arial" pitchFamily="34" charset="0"/>
                <a:cs typeface="Arial" pitchFamily="34" charset="0"/>
              </a:rPr>
              <a:t>Discretionary components</a:t>
            </a:r>
          </a:p>
          <a:p>
            <a:pPr fontAlgn="auto">
              <a:spcBef>
                <a:spcPct val="20000"/>
              </a:spcBef>
              <a:spcAft>
                <a:spcPts val="0"/>
              </a:spcAft>
              <a:defRPr/>
            </a:pPr>
            <a:endParaRPr lang="en-GB" sz="1600" b="1" dirty="0">
              <a:solidFill>
                <a:srgbClr val="121A1F"/>
              </a:solidFill>
              <a:latin typeface="Arial" pitchFamily="34" charset="0"/>
              <a:cs typeface="Arial" pitchFamily="34" charset="0"/>
            </a:endParaRPr>
          </a:p>
          <a:p>
            <a:pPr marL="285750" indent="-285750" fontAlgn="auto">
              <a:spcBef>
                <a:spcPct val="20000"/>
              </a:spcBef>
              <a:spcAft>
                <a:spcPts val="0"/>
              </a:spcAft>
              <a:buClr>
                <a:srgbClr val="B4985B"/>
              </a:buClr>
              <a:buFont typeface="Wingdings" pitchFamily="2" charset="2"/>
              <a:buChar char="§"/>
              <a:defRPr/>
            </a:pPr>
            <a:r>
              <a:rPr lang="en-GB" sz="1600" dirty="0">
                <a:solidFill>
                  <a:srgbClr val="121A1F"/>
                </a:solidFill>
                <a:latin typeface="Arial" pitchFamily="34" charset="0"/>
                <a:cs typeface="Arial" pitchFamily="34" charset="0"/>
              </a:rPr>
              <a:t>Family allowance (children)</a:t>
            </a:r>
          </a:p>
          <a:p>
            <a:pPr marL="285750" indent="-285750" fontAlgn="auto">
              <a:spcBef>
                <a:spcPct val="20000"/>
              </a:spcBef>
              <a:spcAft>
                <a:spcPts val="0"/>
              </a:spcAft>
              <a:buClr>
                <a:srgbClr val="B4985B"/>
              </a:buClr>
              <a:buFont typeface="Wingdings" pitchFamily="2" charset="2"/>
              <a:buChar char="§"/>
              <a:defRPr/>
            </a:pPr>
            <a:r>
              <a:rPr lang="en-GB" sz="1600" dirty="0">
                <a:solidFill>
                  <a:srgbClr val="121A1F"/>
                </a:solidFill>
                <a:latin typeface="Arial" pitchFamily="34" charset="0"/>
                <a:cs typeface="Arial" pitchFamily="34" charset="0"/>
              </a:rPr>
              <a:t>Academic Development</a:t>
            </a:r>
          </a:p>
          <a:p>
            <a:pPr marL="285750" indent="-285750" fontAlgn="auto">
              <a:spcBef>
                <a:spcPct val="20000"/>
              </a:spcBef>
              <a:spcAft>
                <a:spcPts val="0"/>
              </a:spcAft>
              <a:buClr>
                <a:srgbClr val="B4985B"/>
              </a:buClr>
              <a:buFont typeface="Wingdings" pitchFamily="2" charset="2"/>
              <a:buChar char="§"/>
              <a:defRPr/>
            </a:pPr>
            <a:r>
              <a:rPr lang="en-GB" sz="1600" dirty="0">
                <a:solidFill>
                  <a:srgbClr val="121A1F"/>
                </a:solidFill>
                <a:latin typeface="Arial" pitchFamily="34" charset="0"/>
                <a:cs typeface="Arial" pitchFamily="34" charset="0"/>
              </a:rPr>
              <a:t>Hardship funding</a:t>
            </a:r>
          </a:p>
          <a:p>
            <a:pPr fontAlgn="auto">
              <a:spcBef>
                <a:spcPct val="20000"/>
              </a:spcBef>
              <a:spcAft>
                <a:spcPts val="0"/>
              </a:spcAft>
              <a:defRPr/>
            </a:pPr>
            <a:endParaRPr lang="en-GB" sz="1600" dirty="0">
              <a:solidFill>
                <a:srgbClr val="121A1F"/>
              </a:solidFill>
              <a:latin typeface="Arial" pitchFamily="34" charset="0"/>
              <a:cs typeface="Arial" pitchFamily="34" charset="0"/>
            </a:endParaRPr>
          </a:p>
          <a:p>
            <a:pPr fontAlgn="auto">
              <a:spcBef>
                <a:spcPct val="20000"/>
              </a:spcBef>
              <a:spcAft>
                <a:spcPts val="0"/>
              </a:spcAft>
              <a:defRPr/>
            </a:pPr>
            <a:r>
              <a:rPr lang="en-GB" sz="1600" dirty="0">
                <a:solidFill>
                  <a:srgbClr val="121A1F"/>
                </a:solidFill>
                <a:latin typeface="Arial" pitchFamily="34" charset="0"/>
                <a:cs typeface="Arial" pitchFamily="34" charset="0"/>
              </a:rPr>
              <a:t>For full details see our </a:t>
            </a:r>
            <a:r>
              <a:rPr lang="en-GB" sz="1600" dirty="0">
                <a:solidFill>
                  <a:srgbClr val="121A1F"/>
                </a:solidFill>
                <a:latin typeface="Arial" pitchFamily="34" charset="0"/>
                <a:cs typeface="Arial" pitchFamily="34" charset="0"/>
                <a:hlinkClick r:id="rId3"/>
              </a:rPr>
              <a:t>current scholars </a:t>
            </a:r>
            <a:r>
              <a:rPr lang="en-GB" sz="1600" dirty="0">
                <a:solidFill>
                  <a:srgbClr val="121A1F"/>
                </a:solidFill>
                <a:latin typeface="Arial" pitchFamily="34" charset="0"/>
                <a:cs typeface="Arial" pitchFamily="34" charset="0"/>
              </a:rPr>
              <a:t>page</a:t>
            </a:r>
          </a:p>
        </p:txBody>
      </p:sp>
      <p:pic>
        <p:nvPicPr>
          <p:cNvPr id="8"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970587" y="1911350"/>
            <a:ext cx="2401887" cy="3600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7892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Content Placeholder 2"/>
          <p:cNvSpPr txBox="1">
            <a:spLocks/>
          </p:cNvSpPr>
          <p:nvPr/>
        </p:nvSpPr>
        <p:spPr bwMode="auto">
          <a:xfrm>
            <a:off x="1116013" y="1011238"/>
            <a:ext cx="4749800" cy="368300"/>
          </a:xfrm>
          <a:prstGeom prst="rect">
            <a:avLst/>
          </a:prstGeom>
          <a:noFill/>
          <a:ln w="9525">
            <a:noFill/>
            <a:miter lim="800000"/>
            <a:headEnd/>
            <a:tailEnd/>
          </a:ln>
        </p:spPr>
        <p:txBody>
          <a:bodyPr lIns="0" tIns="0" rIns="0" bIns="0" numCol="1"/>
          <a:lstStyle/>
          <a:p>
            <a:pPr marL="342900" indent="-342900">
              <a:spcBef>
                <a:spcPct val="20000"/>
              </a:spcBef>
              <a:buFont typeface="Arial" charset="0"/>
              <a:buNone/>
            </a:pPr>
            <a:r>
              <a:rPr lang="en-US" sz="2200" b="1" dirty="0">
                <a:solidFill>
                  <a:srgbClr val="121A1F"/>
                </a:solidFill>
                <a:latin typeface="Arial MT"/>
              </a:rPr>
              <a:t>The Scholarship</a:t>
            </a:r>
          </a:p>
        </p:txBody>
      </p:sp>
      <p:sp>
        <p:nvSpPr>
          <p:cNvPr id="225282" name="Content Placeholder 2"/>
          <p:cNvSpPr txBox="1">
            <a:spLocks/>
          </p:cNvSpPr>
          <p:nvPr/>
        </p:nvSpPr>
        <p:spPr bwMode="auto">
          <a:xfrm>
            <a:off x="1116013" y="1270000"/>
            <a:ext cx="4216400" cy="368300"/>
          </a:xfrm>
          <a:prstGeom prst="rect">
            <a:avLst/>
          </a:prstGeom>
          <a:noFill/>
          <a:ln w="9525">
            <a:noFill/>
            <a:miter lim="800000"/>
            <a:headEnd/>
            <a:tailEnd/>
          </a:ln>
        </p:spPr>
        <p:txBody>
          <a:bodyPr lIns="0" tIns="0" rIns="0" bIns="0" numCol="1"/>
          <a:lstStyle/>
          <a:p>
            <a:pPr marL="342900" indent="-342900">
              <a:spcBef>
                <a:spcPct val="20000"/>
              </a:spcBef>
            </a:pPr>
            <a:r>
              <a:rPr lang="en-GB" sz="2200" dirty="0">
                <a:solidFill>
                  <a:srgbClr val="121A1F"/>
                </a:solidFill>
                <a:latin typeface="Arial MT"/>
              </a:rPr>
              <a:t>Our community</a:t>
            </a:r>
            <a:endParaRPr lang="en-US" sz="2200" dirty="0">
              <a:solidFill>
                <a:srgbClr val="121A1F"/>
              </a:solidFill>
              <a:latin typeface="Arial MT"/>
            </a:endParaRPr>
          </a:p>
        </p:txBody>
      </p:sp>
      <p:sp>
        <p:nvSpPr>
          <p:cNvPr id="225283" name="Content Placeholder 2"/>
          <p:cNvSpPr txBox="1">
            <a:spLocks/>
          </p:cNvSpPr>
          <p:nvPr/>
        </p:nvSpPr>
        <p:spPr bwMode="auto">
          <a:xfrm>
            <a:off x="1116013" y="2065338"/>
            <a:ext cx="7405687" cy="4187825"/>
          </a:xfrm>
          <a:prstGeom prst="rect">
            <a:avLst/>
          </a:prstGeom>
          <a:noFill/>
          <a:ln w="9525">
            <a:noFill/>
            <a:miter lim="800000"/>
            <a:headEnd/>
            <a:tailEnd/>
          </a:ln>
        </p:spPr>
        <p:txBody>
          <a:bodyPr lIns="0" tIns="0" rIns="0" bIns="0" numCol="1"/>
          <a:lstStyle/>
          <a:p>
            <a:pPr>
              <a:spcBef>
                <a:spcPct val="20000"/>
              </a:spcBef>
            </a:pPr>
            <a:endParaRPr lang="en-GB" sz="1600">
              <a:solidFill>
                <a:srgbClr val="121A1F"/>
              </a:solidFill>
              <a:latin typeface="Arial MT"/>
            </a:endParaRPr>
          </a:p>
        </p:txBody>
      </p:sp>
      <p:sp>
        <p:nvSpPr>
          <p:cNvPr id="6" name="Content Placeholder 2"/>
          <p:cNvSpPr txBox="1">
            <a:spLocks/>
          </p:cNvSpPr>
          <p:nvPr/>
        </p:nvSpPr>
        <p:spPr>
          <a:xfrm>
            <a:off x="1116013" y="1897062"/>
            <a:ext cx="3411382" cy="2630487"/>
          </a:xfrm>
          <a:prstGeom prst="rect">
            <a:avLst/>
          </a:prstGeom>
        </p:spPr>
        <p:txBody>
          <a:bodyPr lIns="0" tIns="0" rIns="0" bIns="0" numCol="1"/>
          <a:lstStyle/>
          <a:p>
            <a:pPr marL="285750" indent="-285750" fontAlgn="auto">
              <a:spcBef>
                <a:spcPct val="20000"/>
              </a:spcBef>
              <a:spcAft>
                <a:spcPts val="0"/>
              </a:spcAft>
              <a:buFont typeface="Arial" pitchFamily="34" charset="0"/>
              <a:buChar char="•"/>
              <a:defRPr/>
            </a:pPr>
            <a:endParaRPr lang="en-GB" dirty="0">
              <a:solidFill>
                <a:srgbClr val="121A1F"/>
              </a:solidFill>
              <a:latin typeface="Arial" pitchFamily="34" charset="0"/>
              <a:cs typeface="Arial" pitchFamily="34" charset="0"/>
            </a:endParaRPr>
          </a:p>
          <a:p>
            <a:pPr fontAlgn="auto">
              <a:spcBef>
                <a:spcPct val="20000"/>
              </a:spcBef>
              <a:spcAft>
                <a:spcPts val="0"/>
              </a:spcAft>
              <a:defRPr/>
            </a:pPr>
            <a:r>
              <a:rPr lang="en-GB" b="1" dirty="0">
                <a:solidFill>
                  <a:srgbClr val="121A1F"/>
                </a:solidFill>
                <a:latin typeface="Arial" pitchFamily="34" charset="0"/>
                <a:cs typeface="Arial" pitchFamily="34" charset="0"/>
              </a:rPr>
              <a:t>At Cambridge</a:t>
            </a:r>
          </a:p>
          <a:p>
            <a:pPr marL="285750" indent="-285750" fontAlgn="auto">
              <a:spcBef>
                <a:spcPct val="20000"/>
              </a:spcBef>
              <a:spcAft>
                <a:spcPts val="0"/>
              </a:spcAft>
              <a:buFont typeface="Arial" pitchFamily="34" charset="0"/>
              <a:buChar char="•"/>
              <a:defRPr/>
            </a:pPr>
            <a:endParaRPr lang="en-GB" dirty="0">
              <a:solidFill>
                <a:srgbClr val="121A1F"/>
              </a:solidFill>
              <a:latin typeface="Arial" pitchFamily="34" charset="0"/>
              <a:cs typeface="Arial" pitchFamily="34" charset="0"/>
            </a:endParaRPr>
          </a:p>
          <a:p>
            <a:pPr marL="285750" indent="-285750" fontAlgn="auto">
              <a:spcBef>
                <a:spcPct val="20000"/>
              </a:spcBef>
              <a:spcAft>
                <a:spcPts val="0"/>
              </a:spcAft>
              <a:buClr>
                <a:srgbClr val="B4985B"/>
              </a:buClr>
              <a:buFont typeface="Wingdings" pitchFamily="2" charset="2"/>
              <a:buChar char="§"/>
              <a:defRPr/>
            </a:pPr>
            <a:r>
              <a:rPr lang="en-GB" sz="1600" dirty="0">
                <a:solidFill>
                  <a:srgbClr val="121A1F"/>
                </a:solidFill>
                <a:latin typeface="Arial" pitchFamily="34" charset="0"/>
                <a:cs typeface="Arial" pitchFamily="34" charset="0"/>
              </a:rPr>
              <a:t>Diverse, active &amp; integrated community (c.240)</a:t>
            </a:r>
          </a:p>
          <a:p>
            <a:pPr marL="285750" indent="-285750" fontAlgn="auto">
              <a:spcBef>
                <a:spcPct val="20000"/>
              </a:spcBef>
              <a:spcAft>
                <a:spcPts val="0"/>
              </a:spcAft>
              <a:buClr>
                <a:srgbClr val="B4985B"/>
              </a:buClr>
              <a:buFont typeface="Wingdings" pitchFamily="2" charset="2"/>
              <a:buChar char="§"/>
              <a:defRPr/>
            </a:pPr>
            <a:r>
              <a:rPr lang="en-GB" sz="1600" dirty="0">
                <a:solidFill>
                  <a:srgbClr val="121A1F"/>
                </a:solidFill>
                <a:latin typeface="Arial" pitchFamily="34" charset="0"/>
                <a:cs typeface="Arial" pitchFamily="34" charset="0"/>
              </a:rPr>
              <a:t>Scholars’ Council and events</a:t>
            </a:r>
          </a:p>
          <a:p>
            <a:pPr marL="285750" indent="-285750" fontAlgn="auto">
              <a:spcBef>
                <a:spcPct val="20000"/>
              </a:spcBef>
              <a:spcAft>
                <a:spcPts val="0"/>
              </a:spcAft>
              <a:buClr>
                <a:srgbClr val="B4985B"/>
              </a:buClr>
              <a:buFont typeface="Wingdings" pitchFamily="2" charset="2"/>
              <a:buChar char="§"/>
              <a:defRPr/>
            </a:pPr>
            <a:r>
              <a:rPr lang="en-GB" sz="1600" dirty="0">
                <a:solidFill>
                  <a:srgbClr val="121A1F"/>
                </a:solidFill>
                <a:latin typeface="Arial" pitchFamily="34" charset="0"/>
                <a:cs typeface="Arial" pitchFamily="34" charset="0"/>
              </a:rPr>
              <a:t>Scholars’ Common Room</a:t>
            </a:r>
          </a:p>
          <a:p>
            <a:pPr marL="285750" indent="-285750" fontAlgn="auto">
              <a:spcBef>
                <a:spcPct val="20000"/>
              </a:spcBef>
              <a:spcAft>
                <a:spcPts val="0"/>
              </a:spcAft>
              <a:buClr>
                <a:srgbClr val="B4985B"/>
              </a:buClr>
              <a:buFont typeface="Wingdings" pitchFamily="2" charset="2"/>
              <a:buChar char="§"/>
              <a:defRPr/>
            </a:pPr>
            <a:r>
              <a:rPr lang="en-GB" sz="1600" dirty="0">
                <a:solidFill>
                  <a:srgbClr val="121A1F"/>
                </a:solidFill>
                <a:latin typeface="Arial" pitchFamily="34" charset="0"/>
                <a:cs typeface="Arial" pitchFamily="34" charset="0"/>
              </a:rPr>
              <a:t>Learning for Purpose</a:t>
            </a:r>
          </a:p>
          <a:p>
            <a:pPr fontAlgn="auto">
              <a:spcBef>
                <a:spcPct val="20000"/>
              </a:spcBef>
              <a:spcAft>
                <a:spcPts val="0"/>
              </a:spcAft>
              <a:buClr>
                <a:srgbClr val="B4985B"/>
              </a:buClr>
              <a:defRPr/>
            </a:pPr>
            <a:endParaRPr lang="en-GB" sz="1000" dirty="0">
              <a:solidFill>
                <a:srgbClr val="121A1F"/>
              </a:solidFill>
              <a:latin typeface="Arial" pitchFamily="34" charset="0"/>
              <a:cs typeface="Arial" pitchFamily="34" charset="0"/>
              <a:hlinkClick r:id="rId3"/>
            </a:endParaRPr>
          </a:p>
          <a:p>
            <a:pPr fontAlgn="auto">
              <a:spcBef>
                <a:spcPct val="20000"/>
              </a:spcBef>
              <a:spcAft>
                <a:spcPts val="0"/>
              </a:spcAft>
              <a:buClr>
                <a:srgbClr val="B4985B"/>
              </a:buClr>
              <a:defRPr/>
            </a:pPr>
            <a:endParaRPr lang="en-GB" b="1" dirty="0">
              <a:solidFill>
                <a:srgbClr val="121A1F"/>
              </a:solidFill>
              <a:latin typeface="Arial" pitchFamily="34" charset="0"/>
              <a:cs typeface="Arial" pitchFamily="34" charset="0"/>
            </a:endParaRPr>
          </a:p>
        </p:txBody>
      </p:sp>
      <p:pic>
        <p:nvPicPr>
          <p:cNvPr id="9" name="Picture 3"/>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33425" y="4695825"/>
            <a:ext cx="2446338" cy="1619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K:\COMMUNICATIONS\Photos\Wall Photos\Selected photos\Row B\DL_Cand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56498" y="4695825"/>
            <a:ext cx="2428875" cy="1619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ontent Placeholder 2"/>
          <p:cNvSpPr txBox="1">
            <a:spLocks/>
          </p:cNvSpPr>
          <p:nvPr/>
        </p:nvSpPr>
        <p:spPr>
          <a:xfrm>
            <a:off x="9180513" y="2217738"/>
            <a:ext cx="3258982" cy="2722562"/>
          </a:xfrm>
          <a:prstGeom prst="rect">
            <a:avLst/>
          </a:prstGeom>
        </p:spPr>
        <p:txBody>
          <a:bodyPr lIns="0" tIns="0" rIns="0" bIns="0" numCol="1"/>
          <a:lstStyle/>
          <a:p>
            <a:pPr fontAlgn="auto">
              <a:spcBef>
                <a:spcPct val="20000"/>
              </a:spcBef>
              <a:spcAft>
                <a:spcPts val="0"/>
              </a:spcAft>
              <a:defRPr/>
            </a:pPr>
            <a:endParaRPr lang="en-GB" sz="2000" b="1" dirty="0">
              <a:solidFill>
                <a:srgbClr val="121A1F"/>
              </a:solidFill>
              <a:latin typeface="Arial" pitchFamily="34" charset="0"/>
              <a:cs typeface="Arial" pitchFamily="34" charset="0"/>
            </a:endParaRPr>
          </a:p>
        </p:txBody>
      </p:sp>
      <p:pic>
        <p:nvPicPr>
          <p:cNvPr id="7170" name="Picture 2" descr="K:\COMMUNICATIONS\Photos\Graduation Dinner 2013\13CU114-01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0913" y="4695825"/>
            <a:ext cx="2428875" cy="1619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Content Placeholder 2"/>
          <p:cNvSpPr txBox="1">
            <a:spLocks/>
          </p:cNvSpPr>
          <p:nvPr/>
        </p:nvSpPr>
        <p:spPr>
          <a:xfrm>
            <a:off x="4806176" y="1910323"/>
            <a:ext cx="3879197" cy="2630487"/>
          </a:xfrm>
          <a:prstGeom prst="rect">
            <a:avLst/>
          </a:prstGeom>
        </p:spPr>
        <p:txBody>
          <a:bodyPr lIns="0" tIns="0" rIns="0" bIns="0" numCol="1"/>
          <a:lstStyle/>
          <a:p>
            <a:pPr marL="285750" indent="-285750" fontAlgn="auto">
              <a:spcBef>
                <a:spcPct val="20000"/>
              </a:spcBef>
              <a:spcAft>
                <a:spcPts val="0"/>
              </a:spcAft>
              <a:buFont typeface="Arial" pitchFamily="34" charset="0"/>
              <a:buChar char="•"/>
              <a:defRPr/>
            </a:pPr>
            <a:endParaRPr lang="en-GB" dirty="0">
              <a:solidFill>
                <a:srgbClr val="121A1F"/>
              </a:solidFill>
              <a:latin typeface="Arial" pitchFamily="34" charset="0"/>
              <a:cs typeface="Arial" pitchFamily="34" charset="0"/>
            </a:endParaRPr>
          </a:p>
          <a:p>
            <a:pPr fontAlgn="auto">
              <a:spcBef>
                <a:spcPct val="20000"/>
              </a:spcBef>
              <a:spcAft>
                <a:spcPts val="0"/>
              </a:spcAft>
              <a:defRPr/>
            </a:pPr>
            <a:r>
              <a:rPr lang="en-GB" b="1" dirty="0">
                <a:solidFill>
                  <a:srgbClr val="121A1F"/>
                </a:solidFill>
                <a:latin typeface="Arial" pitchFamily="34" charset="0"/>
                <a:cs typeface="Arial" pitchFamily="34" charset="0"/>
              </a:rPr>
              <a:t>Beyond Cambridge</a:t>
            </a:r>
          </a:p>
          <a:p>
            <a:pPr marL="285750" indent="-285750" fontAlgn="auto">
              <a:spcBef>
                <a:spcPct val="20000"/>
              </a:spcBef>
              <a:spcAft>
                <a:spcPts val="0"/>
              </a:spcAft>
              <a:buFont typeface="Arial" pitchFamily="34" charset="0"/>
              <a:buChar char="•"/>
              <a:defRPr/>
            </a:pPr>
            <a:endParaRPr lang="en-GB" dirty="0">
              <a:solidFill>
                <a:srgbClr val="121A1F"/>
              </a:solidFill>
              <a:latin typeface="Arial" pitchFamily="34" charset="0"/>
              <a:cs typeface="Arial" pitchFamily="34" charset="0"/>
            </a:endParaRPr>
          </a:p>
          <a:p>
            <a:pPr>
              <a:spcBef>
                <a:spcPct val="20000"/>
              </a:spcBef>
              <a:buClr>
                <a:srgbClr val="B4985B"/>
              </a:buClr>
              <a:buFont typeface="Wingdings" pitchFamily="2" charset="2"/>
              <a:buChar char="§"/>
            </a:pPr>
            <a:r>
              <a:rPr lang="en-GB" sz="1600" dirty="0">
                <a:solidFill>
                  <a:srgbClr val="121A1F"/>
                </a:solidFill>
                <a:latin typeface="Arial" pitchFamily="34" charset="0"/>
                <a:cs typeface="Arial" pitchFamily="34" charset="0"/>
              </a:rPr>
              <a:t>   A global network</a:t>
            </a:r>
          </a:p>
          <a:p>
            <a:pPr>
              <a:spcBef>
                <a:spcPct val="20000"/>
              </a:spcBef>
              <a:buClr>
                <a:srgbClr val="B4985B"/>
              </a:buClr>
              <a:buFont typeface="Wingdings" pitchFamily="2" charset="2"/>
              <a:buChar char="§"/>
            </a:pPr>
            <a:r>
              <a:rPr lang="en-GB" sz="1600" dirty="0">
                <a:solidFill>
                  <a:srgbClr val="121A1F"/>
                </a:solidFill>
                <a:latin typeface="Arial" pitchFamily="34" charset="0"/>
                <a:cs typeface="Arial" pitchFamily="34" charset="0"/>
              </a:rPr>
              <a:t>   1,500+ alumni from 100 countries</a:t>
            </a:r>
          </a:p>
          <a:p>
            <a:pPr>
              <a:spcBef>
                <a:spcPct val="20000"/>
              </a:spcBef>
              <a:buClr>
                <a:srgbClr val="B4985B"/>
              </a:buClr>
              <a:buFont typeface="Wingdings" pitchFamily="2" charset="2"/>
              <a:buChar char="§"/>
            </a:pPr>
            <a:r>
              <a:rPr lang="en-GB" sz="1600" dirty="0">
                <a:solidFill>
                  <a:srgbClr val="121A1F"/>
                </a:solidFill>
                <a:latin typeface="Arial" pitchFamily="34" charset="0"/>
                <a:cs typeface="Arial" pitchFamily="34" charset="0"/>
              </a:rPr>
              <a:t>   Alumni Association</a:t>
            </a:r>
          </a:p>
          <a:p>
            <a:pPr>
              <a:spcBef>
                <a:spcPct val="20000"/>
              </a:spcBef>
              <a:buClr>
                <a:srgbClr val="B4985B"/>
              </a:buClr>
              <a:buFont typeface="Wingdings" pitchFamily="2" charset="2"/>
              <a:buChar char="§"/>
            </a:pPr>
            <a:r>
              <a:rPr lang="en-GB" sz="1600" dirty="0">
                <a:solidFill>
                  <a:srgbClr val="121A1F"/>
                </a:solidFill>
                <a:latin typeface="Arial" pitchFamily="34" charset="0"/>
                <a:cs typeface="Arial" pitchFamily="34" charset="0"/>
              </a:rPr>
              <a:t>   Improving lives in multitude of ways</a:t>
            </a:r>
          </a:p>
          <a:p>
            <a:pPr>
              <a:spcBef>
                <a:spcPct val="20000"/>
              </a:spcBef>
              <a:buClr>
                <a:srgbClr val="B4985B"/>
              </a:buClr>
              <a:buFont typeface="Wingdings" pitchFamily="2" charset="2"/>
              <a:buChar char="§"/>
            </a:pPr>
            <a:endParaRPr lang="en-GB" sz="1600" dirty="0">
              <a:solidFill>
                <a:srgbClr val="121A1F"/>
              </a:solidFill>
              <a:latin typeface="Arial" pitchFamily="34" charset="0"/>
              <a:cs typeface="Arial" pitchFamily="34" charset="0"/>
            </a:endParaRPr>
          </a:p>
          <a:p>
            <a:pPr>
              <a:spcBef>
                <a:spcPct val="20000"/>
              </a:spcBef>
              <a:buClr>
                <a:srgbClr val="B4985B"/>
              </a:buClr>
            </a:pPr>
            <a:endParaRPr lang="en-GB" sz="1600" dirty="0">
              <a:solidFill>
                <a:srgbClr val="121A1F"/>
              </a:solidFill>
              <a:latin typeface="Arial" pitchFamily="34" charset="0"/>
              <a:cs typeface="Arial" pitchFamily="34" charset="0"/>
            </a:endParaRPr>
          </a:p>
          <a:p>
            <a:pPr>
              <a:spcBef>
                <a:spcPct val="20000"/>
              </a:spcBef>
              <a:buClr>
                <a:srgbClr val="B4985B"/>
              </a:buClr>
            </a:pPr>
            <a:endParaRPr lang="en-GB" sz="1000" dirty="0">
              <a:solidFill>
                <a:srgbClr val="121A1F"/>
              </a:solidFill>
              <a:latin typeface="Arial" pitchFamily="34" charset="0"/>
              <a:cs typeface="Arial" pitchFamily="34" charset="0"/>
              <a:hlinkClick r:id="rId7"/>
            </a:endParaRPr>
          </a:p>
          <a:p>
            <a:pPr marL="285750" indent="-285750" fontAlgn="auto">
              <a:spcBef>
                <a:spcPct val="20000"/>
              </a:spcBef>
              <a:spcAft>
                <a:spcPts val="0"/>
              </a:spcAft>
              <a:buClr>
                <a:srgbClr val="B4985B"/>
              </a:buClr>
              <a:buFont typeface="Wingdings" pitchFamily="2" charset="2"/>
              <a:buChar char="§"/>
              <a:defRPr/>
            </a:pPr>
            <a:endParaRPr lang="en-GB" dirty="0">
              <a:solidFill>
                <a:srgbClr val="121A1F"/>
              </a:solidFill>
              <a:latin typeface="Arial" pitchFamily="34" charset="0"/>
              <a:cs typeface="Arial" pitchFamily="34" charset="0"/>
            </a:endParaRPr>
          </a:p>
          <a:p>
            <a:pPr fontAlgn="auto">
              <a:spcBef>
                <a:spcPct val="20000"/>
              </a:spcBef>
              <a:spcAft>
                <a:spcPts val="0"/>
              </a:spcAft>
              <a:buClr>
                <a:srgbClr val="B4985B"/>
              </a:buClr>
              <a:defRPr/>
            </a:pPr>
            <a:endParaRPr lang="en-GB" b="1" dirty="0">
              <a:solidFill>
                <a:srgbClr val="121A1F"/>
              </a:solidFill>
              <a:latin typeface="Arial" pitchFamily="34" charset="0"/>
              <a:cs typeface="Arial" pitchFamily="34" charset="0"/>
            </a:endParaRPr>
          </a:p>
        </p:txBody>
      </p:sp>
    </p:spTree>
    <p:extLst>
      <p:ext uri="{BB962C8B-B14F-4D97-AF65-F5344CB8AC3E}">
        <p14:creationId xmlns:p14="http://schemas.microsoft.com/office/powerpoint/2010/main" val="341556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screen">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9378" name="Content Placeholder 2"/>
          <p:cNvSpPr txBox="1">
            <a:spLocks/>
          </p:cNvSpPr>
          <p:nvPr/>
        </p:nvSpPr>
        <p:spPr bwMode="auto">
          <a:xfrm>
            <a:off x="4595813" y="4481656"/>
            <a:ext cx="3921125" cy="1233891"/>
          </a:xfrm>
          <a:prstGeom prst="rect">
            <a:avLst/>
          </a:prstGeom>
          <a:noFill/>
          <a:ln w="9525">
            <a:noFill/>
            <a:miter lim="800000"/>
            <a:headEnd/>
            <a:tailEnd/>
          </a:ln>
        </p:spPr>
        <p:txBody>
          <a:bodyPr lIns="0" tIns="0" rIns="0" bIns="0"/>
          <a:lstStyle/>
          <a:p>
            <a:pPr marL="342900" indent="-342900">
              <a:spcBef>
                <a:spcPct val="20000"/>
              </a:spcBef>
            </a:pPr>
            <a:r>
              <a:rPr lang="en-US" sz="2600" b="1" dirty="0">
                <a:solidFill>
                  <a:srgbClr val="B4985B"/>
                </a:solidFill>
                <a:latin typeface="Arial MT"/>
              </a:rPr>
              <a:t>Application &amp; Selection</a:t>
            </a:r>
          </a:p>
          <a:p>
            <a:pPr marL="342900" indent="-342900">
              <a:spcBef>
                <a:spcPct val="20000"/>
              </a:spcBef>
              <a:buFont typeface="Arial" charset="0"/>
              <a:buNone/>
            </a:pPr>
            <a:endParaRPr lang="en-US" sz="2600" b="1" dirty="0">
              <a:solidFill>
                <a:srgbClr val="B4985B"/>
              </a:solidFill>
              <a:latin typeface="Arial MT"/>
            </a:endParaRPr>
          </a:p>
        </p:txBody>
      </p:sp>
      <p:sp>
        <p:nvSpPr>
          <p:cNvPr id="229379" name="Content Placeholder 2"/>
          <p:cNvSpPr txBox="1">
            <a:spLocks/>
          </p:cNvSpPr>
          <p:nvPr/>
        </p:nvSpPr>
        <p:spPr bwMode="auto">
          <a:xfrm>
            <a:off x="4595813" y="4730750"/>
            <a:ext cx="2743200" cy="368300"/>
          </a:xfrm>
          <a:prstGeom prst="rect">
            <a:avLst/>
          </a:prstGeom>
          <a:noFill/>
          <a:ln w="9525">
            <a:noFill/>
            <a:miter lim="800000"/>
            <a:headEnd/>
            <a:tailEnd/>
          </a:ln>
        </p:spPr>
        <p:txBody>
          <a:bodyPr lIns="0" tIns="0" rIns="0" bIns="0"/>
          <a:lstStyle/>
          <a:p>
            <a:pPr marL="342900" indent="-342900">
              <a:spcBef>
                <a:spcPct val="20000"/>
              </a:spcBef>
              <a:buFont typeface="Arial" charset="0"/>
              <a:buNone/>
            </a:pPr>
            <a:endParaRPr lang="en-US" dirty="0">
              <a:solidFill>
                <a:srgbClr val="B4985B"/>
              </a:solidFill>
              <a:latin typeface="Arial MT"/>
            </a:endParaRPr>
          </a:p>
        </p:txBody>
      </p:sp>
    </p:spTree>
    <p:extLst>
      <p:ext uri="{BB962C8B-B14F-4D97-AF65-F5344CB8AC3E}">
        <p14:creationId xmlns:p14="http://schemas.microsoft.com/office/powerpoint/2010/main" val="1069823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Content Placeholder 2"/>
          <p:cNvSpPr txBox="1">
            <a:spLocks/>
          </p:cNvSpPr>
          <p:nvPr/>
        </p:nvSpPr>
        <p:spPr bwMode="auto">
          <a:xfrm>
            <a:off x="1116013" y="989013"/>
            <a:ext cx="4749800" cy="368300"/>
          </a:xfrm>
          <a:prstGeom prst="rect">
            <a:avLst/>
          </a:prstGeom>
          <a:noFill/>
          <a:ln w="9525">
            <a:noFill/>
            <a:miter lim="800000"/>
            <a:headEnd/>
            <a:tailEnd/>
          </a:ln>
        </p:spPr>
        <p:txBody>
          <a:bodyPr lIns="0" tIns="0" rIns="0" bIns="0"/>
          <a:lstStyle/>
          <a:p>
            <a:pPr marL="342900" indent="-342900">
              <a:spcBef>
                <a:spcPct val="20000"/>
              </a:spcBef>
              <a:buFont typeface="Arial" charset="0"/>
              <a:buNone/>
            </a:pPr>
            <a:r>
              <a:rPr lang="en-US" sz="2200" b="1" dirty="0">
                <a:solidFill>
                  <a:srgbClr val="121A1F"/>
                </a:solidFill>
                <a:latin typeface="Arial MT"/>
              </a:rPr>
              <a:t>Application &amp; selection</a:t>
            </a:r>
          </a:p>
        </p:txBody>
      </p:sp>
      <p:sp>
        <p:nvSpPr>
          <p:cNvPr id="206850" name="Content Placeholder 2"/>
          <p:cNvSpPr txBox="1">
            <a:spLocks/>
          </p:cNvSpPr>
          <p:nvPr/>
        </p:nvSpPr>
        <p:spPr bwMode="auto">
          <a:xfrm>
            <a:off x="1116013" y="1270000"/>
            <a:ext cx="4216400" cy="368300"/>
          </a:xfrm>
          <a:prstGeom prst="rect">
            <a:avLst/>
          </a:prstGeom>
          <a:noFill/>
          <a:ln w="9525">
            <a:noFill/>
            <a:miter lim="800000"/>
            <a:headEnd/>
            <a:tailEnd/>
          </a:ln>
        </p:spPr>
        <p:txBody>
          <a:bodyPr lIns="0" tIns="0" rIns="0" bIns="0"/>
          <a:lstStyle/>
          <a:p>
            <a:pPr marL="342900" indent="-342900">
              <a:spcBef>
                <a:spcPct val="20000"/>
              </a:spcBef>
              <a:buFont typeface="Arial" charset="0"/>
              <a:buNone/>
            </a:pPr>
            <a:r>
              <a:rPr lang="en-US" sz="2200" dirty="0">
                <a:solidFill>
                  <a:srgbClr val="121A1F"/>
                </a:solidFill>
                <a:latin typeface="Arial MT"/>
              </a:rPr>
              <a:t>What you apply for</a:t>
            </a:r>
          </a:p>
        </p:txBody>
      </p:sp>
      <p:sp>
        <p:nvSpPr>
          <p:cNvPr id="206851" name="Content Placeholder 2"/>
          <p:cNvSpPr txBox="1">
            <a:spLocks/>
          </p:cNvSpPr>
          <p:nvPr/>
        </p:nvSpPr>
        <p:spPr bwMode="auto">
          <a:xfrm>
            <a:off x="1116013" y="2065338"/>
            <a:ext cx="7405687" cy="4187825"/>
          </a:xfrm>
          <a:prstGeom prst="rect">
            <a:avLst/>
          </a:prstGeom>
          <a:noFill/>
          <a:ln w="9525">
            <a:noFill/>
            <a:miter lim="800000"/>
            <a:headEnd/>
            <a:tailEnd/>
          </a:ln>
        </p:spPr>
        <p:txBody>
          <a:bodyPr lIns="0" tIns="0" rIns="0" bIns="0"/>
          <a:lstStyle/>
          <a:p>
            <a:pPr>
              <a:spcBef>
                <a:spcPct val="20000"/>
              </a:spcBef>
            </a:pPr>
            <a:endParaRPr lang="en-GB" sz="1600">
              <a:solidFill>
                <a:srgbClr val="121A1F"/>
              </a:solidFill>
              <a:latin typeface="Arial MT"/>
            </a:endParaRPr>
          </a:p>
        </p:txBody>
      </p:sp>
      <p:sp>
        <p:nvSpPr>
          <p:cNvPr id="6" name="Content Placeholder 2"/>
          <p:cNvSpPr txBox="1">
            <a:spLocks/>
          </p:cNvSpPr>
          <p:nvPr/>
        </p:nvSpPr>
        <p:spPr>
          <a:xfrm>
            <a:off x="1116013" y="2065338"/>
            <a:ext cx="4749800" cy="4187825"/>
          </a:xfrm>
          <a:prstGeom prst="rect">
            <a:avLst/>
          </a:prstGeom>
        </p:spPr>
        <p:txBody>
          <a:bodyPr lIns="0" tIns="0" rIns="0" bIns="0"/>
          <a:lstStyle/>
          <a:p>
            <a:pPr>
              <a:spcBef>
                <a:spcPct val="20000"/>
              </a:spcBef>
            </a:pPr>
            <a:r>
              <a:rPr lang="en-US" b="1" dirty="0">
                <a:solidFill>
                  <a:srgbClr val="121A1F"/>
                </a:solidFill>
                <a:latin typeface="Arial" pitchFamily="34" charset="0"/>
                <a:cs typeface="Arial" pitchFamily="34" charset="0"/>
              </a:rPr>
              <a:t>One application form for:</a:t>
            </a:r>
          </a:p>
          <a:p>
            <a:pPr>
              <a:spcBef>
                <a:spcPct val="20000"/>
              </a:spcBef>
            </a:pPr>
            <a:endParaRPr lang="en-GB" dirty="0">
              <a:solidFill>
                <a:srgbClr val="121A1F"/>
              </a:solidFill>
              <a:latin typeface="Arial" pitchFamily="34" charset="0"/>
              <a:cs typeface="Arial" pitchFamily="34" charset="0"/>
            </a:endParaRPr>
          </a:p>
          <a:p>
            <a:pPr marL="266700" indent="-266700">
              <a:spcBef>
                <a:spcPct val="20000"/>
              </a:spcBef>
              <a:buClr>
                <a:srgbClr val="B4985B"/>
              </a:buClr>
              <a:buFont typeface="Wingdings" pitchFamily="2" charset="2"/>
              <a:buChar char="§"/>
            </a:pPr>
            <a:r>
              <a:rPr lang="en-GB" dirty="0">
                <a:solidFill>
                  <a:srgbClr val="121A1F"/>
                </a:solidFill>
                <a:latin typeface="Arial" pitchFamily="34" charset="0"/>
                <a:cs typeface="Arial" pitchFamily="34" charset="0"/>
              </a:rPr>
              <a:t>Postgraduate admission to the University</a:t>
            </a:r>
          </a:p>
          <a:p>
            <a:pPr marL="266700" indent="-266700">
              <a:spcBef>
                <a:spcPct val="20000"/>
              </a:spcBef>
              <a:buClr>
                <a:srgbClr val="B4985B"/>
              </a:buClr>
              <a:buFont typeface="Wingdings" pitchFamily="2" charset="2"/>
              <a:buChar char="§"/>
            </a:pPr>
            <a:r>
              <a:rPr lang="en-GB" dirty="0">
                <a:solidFill>
                  <a:srgbClr val="121A1F"/>
                </a:solidFill>
                <a:latin typeface="Arial" pitchFamily="34" charset="0"/>
                <a:cs typeface="Arial" pitchFamily="34" charset="0"/>
              </a:rPr>
              <a:t>College membership </a:t>
            </a:r>
          </a:p>
          <a:p>
            <a:pPr marL="266700" indent="-266700">
              <a:spcBef>
                <a:spcPct val="20000"/>
              </a:spcBef>
              <a:buClr>
                <a:srgbClr val="B4985B"/>
              </a:buClr>
              <a:buFont typeface="Wingdings" pitchFamily="2" charset="2"/>
              <a:buChar char="§"/>
            </a:pPr>
            <a:r>
              <a:rPr lang="en-GB" dirty="0">
                <a:solidFill>
                  <a:srgbClr val="121A1F"/>
                </a:solidFill>
                <a:latin typeface="Arial" pitchFamily="34" charset="0"/>
                <a:cs typeface="Arial" pitchFamily="34" charset="0"/>
              </a:rPr>
              <a:t>A Gates Cambridge Scholarship</a:t>
            </a:r>
          </a:p>
          <a:p>
            <a:pPr marL="266700" indent="-266700">
              <a:spcBef>
                <a:spcPct val="20000"/>
              </a:spcBef>
              <a:buClr>
                <a:srgbClr val="B4985B"/>
              </a:buClr>
              <a:buFont typeface="Wingdings" pitchFamily="2" charset="2"/>
              <a:buChar char="§"/>
            </a:pPr>
            <a:r>
              <a:rPr lang="en-GB" dirty="0">
                <a:solidFill>
                  <a:srgbClr val="121A1F"/>
                </a:solidFill>
                <a:latin typeface="Arial" pitchFamily="34" charset="0"/>
                <a:cs typeface="Arial" pitchFamily="34" charset="0"/>
              </a:rPr>
              <a:t>Other Cambridge funding </a:t>
            </a:r>
          </a:p>
          <a:p>
            <a:pPr marL="266700" indent="-266700">
              <a:spcBef>
                <a:spcPct val="20000"/>
              </a:spcBef>
              <a:buClr>
                <a:srgbClr val="B4985B"/>
              </a:buClr>
            </a:pPr>
            <a:endParaRPr lang="en-GB" dirty="0">
              <a:solidFill>
                <a:srgbClr val="121A1F"/>
              </a:solidFill>
              <a:latin typeface="Arial" pitchFamily="34" charset="0"/>
              <a:cs typeface="Arial" pitchFamily="34" charset="0"/>
            </a:endParaRPr>
          </a:p>
          <a:p>
            <a:pPr marL="266700" indent="-266700">
              <a:spcBef>
                <a:spcPct val="20000"/>
              </a:spcBef>
              <a:buClr>
                <a:srgbClr val="B4985B"/>
              </a:buClr>
              <a:buFont typeface="Wingdings" pitchFamily="2" charset="2"/>
              <a:buChar char="§"/>
            </a:pPr>
            <a:r>
              <a:rPr lang="en-GB" dirty="0">
                <a:solidFill>
                  <a:srgbClr val="121A1F"/>
                </a:solidFill>
                <a:latin typeface="Arial" pitchFamily="34" charset="0"/>
                <a:cs typeface="Arial" pitchFamily="34" charset="0"/>
              </a:rPr>
              <a:t>Full details </a:t>
            </a:r>
            <a:r>
              <a:rPr lang="en-GB" dirty="0">
                <a:hlinkClick r:id="rId3"/>
              </a:rPr>
              <a:t>www.graduate.study.cam.ac.uk</a:t>
            </a:r>
            <a:endParaRPr lang="en-GB" dirty="0">
              <a:solidFill>
                <a:srgbClr val="121A1F"/>
              </a:solidFill>
              <a:latin typeface="Arial" pitchFamily="34" charset="0"/>
              <a:cs typeface="Arial" pitchFamily="34" charset="0"/>
            </a:endParaRPr>
          </a:p>
          <a:p>
            <a:pPr>
              <a:spcBef>
                <a:spcPct val="20000"/>
              </a:spcBef>
            </a:pPr>
            <a:endParaRPr lang="en-GB" dirty="0">
              <a:solidFill>
                <a:srgbClr val="121A1F"/>
              </a:solidFill>
              <a:latin typeface="Arial" pitchFamily="34" charset="0"/>
              <a:cs typeface="Arial" pitchFamily="34" charset="0"/>
            </a:endParaRPr>
          </a:p>
          <a:p>
            <a:pPr>
              <a:spcBef>
                <a:spcPct val="20000"/>
              </a:spcBef>
            </a:pPr>
            <a:endParaRPr lang="en-GB" b="1" dirty="0">
              <a:solidFill>
                <a:srgbClr val="121A1F"/>
              </a:solidFill>
              <a:latin typeface="Arial" pitchFamily="34" charset="0"/>
              <a:cs typeface="Arial" pitchFamily="34" charset="0"/>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2975" y="2244725"/>
            <a:ext cx="2398713" cy="3600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Content Placeholder 2"/>
          <p:cNvSpPr txBox="1">
            <a:spLocks/>
          </p:cNvSpPr>
          <p:nvPr/>
        </p:nvSpPr>
        <p:spPr bwMode="auto">
          <a:xfrm>
            <a:off x="1116013" y="989013"/>
            <a:ext cx="4749800" cy="368300"/>
          </a:xfrm>
          <a:prstGeom prst="rect">
            <a:avLst/>
          </a:prstGeom>
          <a:noFill/>
          <a:ln w="9525">
            <a:noFill/>
            <a:miter lim="800000"/>
            <a:headEnd/>
            <a:tailEnd/>
          </a:ln>
        </p:spPr>
        <p:txBody>
          <a:bodyPr lIns="0" tIns="0" rIns="0" bIns="0"/>
          <a:lstStyle/>
          <a:p>
            <a:pPr marL="342900" indent="-342900">
              <a:spcBef>
                <a:spcPct val="20000"/>
              </a:spcBef>
              <a:buFont typeface="Arial" charset="0"/>
              <a:buNone/>
            </a:pPr>
            <a:r>
              <a:rPr lang="en-US" sz="2200" b="1" dirty="0">
                <a:solidFill>
                  <a:srgbClr val="121A1F"/>
                </a:solidFill>
                <a:latin typeface="Arial MT"/>
              </a:rPr>
              <a:t>Application &amp; selection</a:t>
            </a:r>
            <a:endParaRPr lang="en-US" sz="2200" b="1" dirty="0">
              <a:solidFill>
                <a:srgbClr val="FF0000"/>
              </a:solidFill>
              <a:latin typeface="Arial MT"/>
            </a:endParaRPr>
          </a:p>
        </p:txBody>
      </p:sp>
      <p:sp>
        <p:nvSpPr>
          <p:cNvPr id="204802" name="Content Placeholder 2"/>
          <p:cNvSpPr txBox="1">
            <a:spLocks/>
          </p:cNvSpPr>
          <p:nvPr/>
        </p:nvSpPr>
        <p:spPr bwMode="auto">
          <a:xfrm>
            <a:off x="1116013" y="1270000"/>
            <a:ext cx="4216400" cy="368300"/>
          </a:xfrm>
          <a:prstGeom prst="rect">
            <a:avLst/>
          </a:prstGeom>
          <a:noFill/>
          <a:ln w="9525">
            <a:noFill/>
            <a:miter lim="800000"/>
            <a:headEnd/>
            <a:tailEnd/>
          </a:ln>
        </p:spPr>
        <p:txBody>
          <a:bodyPr lIns="0" tIns="0" rIns="0" bIns="0"/>
          <a:lstStyle/>
          <a:p>
            <a:pPr marL="342900" indent="-342900">
              <a:spcBef>
                <a:spcPct val="20000"/>
              </a:spcBef>
              <a:buFont typeface="Arial" charset="0"/>
              <a:buNone/>
            </a:pPr>
            <a:r>
              <a:rPr lang="en-US" sz="2200" dirty="0">
                <a:solidFill>
                  <a:srgbClr val="121A1F"/>
                </a:solidFill>
                <a:latin typeface="Arial MT"/>
              </a:rPr>
              <a:t>Our criteria</a:t>
            </a:r>
          </a:p>
        </p:txBody>
      </p:sp>
      <p:sp>
        <p:nvSpPr>
          <p:cNvPr id="4" name="Content Placeholder 2"/>
          <p:cNvSpPr txBox="1">
            <a:spLocks/>
          </p:cNvSpPr>
          <p:nvPr/>
        </p:nvSpPr>
        <p:spPr>
          <a:xfrm>
            <a:off x="1116013" y="1946275"/>
            <a:ext cx="7405687" cy="4306888"/>
          </a:xfrm>
          <a:prstGeom prst="rect">
            <a:avLst/>
          </a:prstGeom>
        </p:spPr>
        <p:txBody>
          <a:bodyPr lIns="0" tIns="0" rIns="0" bIns="0"/>
          <a:lstStyle/>
          <a:p>
            <a:pPr marL="285750" indent="-285750" fontAlgn="auto">
              <a:spcBef>
                <a:spcPct val="20000"/>
              </a:spcBef>
              <a:spcAft>
                <a:spcPts val="0"/>
              </a:spcAft>
              <a:buClr>
                <a:srgbClr val="B4985B"/>
              </a:buClr>
              <a:buFont typeface="Wingdings" pitchFamily="2" charset="2"/>
              <a:buChar char="§"/>
              <a:defRPr/>
            </a:pPr>
            <a:r>
              <a:rPr lang="en-GB" dirty="0">
                <a:solidFill>
                  <a:srgbClr val="121A1F"/>
                </a:solidFill>
                <a:latin typeface="Arial" pitchFamily="34" charset="0"/>
                <a:cs typeface="Arial" pitchFamily="34" charset="0"/>
              </a:rPr>
              <a:t>intellectual ability</a:t>
            </a:r>
          </a:p>
          <a:p>
            <a:pPr marL="285750" indent="-285750" fontAlgn="auto">
              <a:spcBef>
                <a:spcPct val="20000"/>
              </a:spcBef>
              <a:spcAft>
                <a:spcPts val="0"/>
              </a:spcAft>
              <a:buClr>
                <a:srgbClr val="B4985B"/>
              </a:buClr>
              <a:buFont typeface="Wingdings" pitchFamily="2" charset="2"/>
              <a:buChar char="§"/>
              <a:defRPr/>
            </a:pPr>
            <a:r>
              <a:rPr lang="en-GB" dirty="0">
                <a:solidFill>
                  <a:srgbClr val="121A1F"/>
                </a:solidFill>
                <a:latin typeface="Arial" pitchFamily="34" charset="0"/>
                <a:cs typeface="Arial" pitchFamily="34" charset="0"/>
              </a:rPr>
              <a:t>choice of course</a:t>
            </a:r>
          </a:p>
          <a:p>
            <a:pPr marL="285750" indent="-285750" fontAlgn="auto">
              <a:spcBef>
                <a:spcPct val="20000"/>
              </a:spcBef>
              <a:spcAft>
                <a:spcPts val="0"/>
              </a:spcAft>
              <a:buClr>
                <a:srgbClr val="B4985B"/>
              </a:buClr>
              <a:buFont typeface="Wingdings" pitchFamily="2" charset="2"/>
              <a:buChar char="§"/>
              <a:defRPr/>
            </a:pPr>
            <a:r>
              <a:rPr lang="en-GB" dirty="0">
                <a:solidFill>
                  <a:srgbClr val="121A1F"/>
                </a:solidFill>
                <a:latin typeface="Arial" pitchFamily="34" charset="0"/>
                <a:cs typeface="Arial" pitchFamily="34" charset="0"/>
              </a:rPr>
              <a:t>leadership capacity</a:t>
            </a:r>
          </a:p>
          <a:p>
            <a:pPr marL="285750" indent="-285750" fontAlgn="auto">
              <a:spcBef>
                <a:spcPct val="20000"/>
              </a:spcBef>
              <a:spcAft>
                <a:spcPts val="0"/>
              </a:spcAft>
              <a:buClr>
                <a:srgbClr val="B4985B"/>
              </a:buClr>
              <a:buFont typeface="Wingdings" pitchFamily="2" charset="2"/>
              <a:buChar char="§"/>
              <a:defRPr/>
            </a:pPr>
            <a:r>
              <a:rPr lang="en-GB" dirty="0">
                <a:solidFill>
                  <a:srgbClr val="121A1F"/>
                </a:solidFill>
                <a:latin typeface="Arial" pitchFamily="34" charset="0"/>
                <a:cs typeface="Arial" pitchFamily="34" charset="0"/>
              </a:rPr>
              <a:t>a commitment to improving the lives of others</a:t>
            </a:r>
          </a:p>
          <a:p>
            <a:pPr marL="285750" indent="-285750" fontAlgn="auto">
              <a:spcBef>
                <a:spcPct val="20000"/>
              </a:spcBef>
              <a:spcAft>
                <a:spcPts val="0"/>
              </a:spcAft>
              <a:buFont typeface="Arial" pitchFamily="34" charset="0"/>
              <a:buChar char="•"/>
              <a:defRPr/>
            </a:pPr>
            <a:endParaRPr lang="en-GB" dirty="0">
              <a:solidFill>
                <a:srgbClr val="121A1F"/>
              </a:solidFill>
              <a:latin typeface="Arial" pitchFamily="34" charset="0"/>
              <a:cs typeface="Arial" pitchFamily="34" charset="0"/>
            </a:endParaRPr>
          </a:p>
          <a:p>
            <a:pPr fontAlgn="auto">
              <a:spcBef>
                <a:spcPct val="20000"/>
              </a:spcBef>
              <a:spcAft>
                <a:spcPts val="0"/>
              </a:spcAft>
              <a:defRPr/>
            </a:pPr>
            <a:r>
              <a:rPr lang="en-GB" dirty="0">
                <a:solidFill>
                  <a:srgbClr val="121A1F"/>
                </a:solidFill>
                <a:latin typeface="Arial" pitchFamily="34" charset="0"/>
                <a:cs typeface="Arial" pitchFamily="34" charset="0"/>
              </a:rPr>
              <a:t>Not one template for a Gates Cambridge Scholar – see website (</a:t>
            </a:r>
            <a:r>
              <a:rPr lang="en-GB" dirty="0">
                <a:solidFill>
                  <a:srgbClr val="121A1F"/>
                </a:solidFill>
                <a:latin typeface="Arial" pitchFamily="34" charset="0"/>
                <a:cs typeface="Arial" pitchFamily="34" charset="0"/>
                <a:hlinkClick r:id="rId3"/>
              </a:rPr>
              <a:t>News</a:t>
            </a:r>
            <a:r>
              <a:rPr lang="en-GB" dirty="0">
                <a:solidFill>
                  <a:srgbClr val="121A1F"/>
                </a:solidFill>
                <a:latin typeface="Arial" pitchFamily="34" charset="0"/>
                <a:cs typeface="Arial" pitchFamily="34" charset="0"/>
              </a:rPr>
              <a:t> and </a:t>
            </a:r>
            <a:r>
              <a:rPr lang="en-GB" dirty="0">
                <a:solidFill>
                  <a:srgbClr val="121A1F"/>
                </a:solidFill>
                <a:latin typeface="Arial" pitchFamily="34" charset="0"/>
                <a:cs typeface="Arial" pitchFamily="34" charset="0"/>
                <a:hlinkClick r:id="rId4"/>
              </a:rPr>
              <a:t>Directory</a:t>
            </a:r>
            <a:r>
              <a:rPr lang="en-GB" dirty="0">
                <a:solidFill>
                  <a:srgbClr val="121A1F"/>
                </a:solidFill>
                <a:latin typeface="Arial" pitchFamily="34" charset="0"/>
                <a:cs typeface="Arial" pitchFamily="34" charset="0"/>
              </a:rPr>
              <a:t> for diversity)</a:t>
            </a:r>
          </a:p>
          <a:p>
            <a:pPr fontAlgn="auto">
              <a:spcBef>
                <a:spcPct val="20000"/>
              </a:spcBef>
              <a:spcAft>
                <a:spcPts val="0"/>
              </a:spcAft>
              <a:defRPr/>
            </a:pPr>
            <a:endParaRPr lang="en-GB" dirty="0">
              <a:solidFill>
                <a:srgbClr val="121A1F"/>
              </a:solidFill>
              <a:latin typeface="Arial" pitchFamily="34" charset="0"/>
              <a:cs typeface="Arial" pitchFamily="34" charset="0"/>
            </a:endParaRPr>
          </a:p>
        </p:txBody>
      </p:sp>
      <p:pic>
        <p:nvPicPr>
          <p:cNvPr id="9" name="Picture 2"/>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957383" y="4977922"/>
            <a:ext cx="2428875" cy="16208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46" name="Picture 2" descr="K:\COMMUNICATIONS\Photos\Gates Photos - selection\Gates Scholars at Fitz Reception 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2426" y="4994178"/>
            <a:ext cx="2440366" cy="16208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47" name="Picture 3" descr="K:\COMMUNICATIONS\Photos\Wall Photos\Selected photos\Wall D\Nij Lab.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350" r="5832"/>
          <a:stretch/>
        </p:blipFill>
        <p:spPr bwMode="auto">
          <a:xfrm>
            <a:off x="3641384" y="4986050"/>
            <a:ext cx="2547026" cy="16127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9332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10428</TotalTime>
  <Words>3076</Words>
  <Application>Microsoft Office PowerPoint</Application>
  <PresentationFormat>On-screen Show (4:3)</PresentationFormat>
  <Paragraphs>376</Paragraphs>
  <Slides>20</Slides>
  <Notes>20</Notes>
  <HiddenSlides>0</HiddenSlides>
  <MMClips>0</MMClips>
  <ScaleCrop>false</ScaleCrop>
  <HeadingPairs>
    <vt:vector size="6" baseType="variant">
      <vt:variant>
        <vt:lpstr>Fonts Used</vt:lpstr>
      </vt:variant>
      <vt:variant>
        <vt:i4>4</vt:i4>
      </vt:variant>
      <vt:variant>
        <vt:lpstr>Theme</vt:lpstr>
      </vt:variant>
      <vt:variant>
        <vt:i4>11</vt:i4>
      </vt:variant>
      <vt:variant>
        <vt:lpstr>Slide Titles</vt:lpstr>
      </vt:variant>
      <vt:variant>
        <vt:i4>20</vt:i4>
      </vt:variant>
    </vt:vector>
  </HeadingPairs>
  <TitlesOfParts>
    <vt:vector size="35" baseType="lpstr">
      <vt:lpstr>Arial</vt:lpstr>
      <vt:lpstr>Arial MT</vt:lpstr>
      <vt:lpstr>Calibri</vt:lpstr>
      <vt:lpstr>Wingdings</vt:lpstr>
      <vt:lpstr>Office Theme</vt:lpstr>
      <vt:lpstr>Office Theme</vt:lpstr>
      <vt:lpstr>Office Theme</vt:lpstr>
      <vt:lpstr>Office Theme</vt:lpstr>
      <vt:lpstr>Office Theme</vt:lpstr>
      <vt:lpstr>Office Theme</vt:lpstr>
      <vt:lpstr>Office Theme</vt:lpstr>
      <vt:lpstr>1_Office Theme</vt:lpstr>
      <vt:lpstr>2_Office Theme</vt:lpstr>
      <vt:lpstr>5_Office Theme</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Clare Bowers</dc:creator>
  <cp:lastModifiedBy>Jim Smith</cp:lastModifiedBy>
  <cp:revision>394</cp:revision>
  <cp:lastPrinted>2014-09-23T11:14:24Z</cp:lastPrinted>
  <dcterms:created xsi:type="dcterms:W3CDTF">2012-06-12T19:55:19Z</dcterms:created>
  <dcterms:modified xsi:type="dcterms:W3CDTF">2020-09-09T10:42:12Z</dcterms:modified>
</cp:coreProperties>
</file>